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85" r:id="rId2"/>
    <p:sldId id="312" r:id="rId3"/>
    <p:sldId id="313" r:id="rId4"/>
    <p:sldId id="314" r:id="rId5"/>
    <p:sldId id="320" r:id="rId6"/>
    <p:sldId id="321" r:id="rId7"/>
    <p:sldId id="322" r:id="rId8"/>
    <p:sldId id="315" r:id="rId9"/>
    <p:sldId id="316" r:id="rId10"/>
    <p:sldId id="317" r:id="rId11"/>
    <p:sldId id="318" r:id="rId12"/>
    <p:sldId id="319" r:id="rId13"/>
    <p:sldId id="323" r:id="rId14"/>
    <p:sldId id="324" r:id="rId15"/>
    <p:sldId id="325" r:id="rId16"/>
    <p:sldId id="326" r:id="rId17"/>
    <p:sldId id="327" r:id="rId18"/>
    <p:sldId id="328" r:id="rId19"/>
    <p:sldId id="329" r:id="rId20"/>
    <p:sldId id="330" r:id="rId21"/>
    <p:sldId id="331" r:id="rId22"/>
    <p:sldId id="332" r:id="rId23"/>
    <p:sldId id="333" r:id="rId24"/>
    <p:sldId id="334" r:id="rId25"/>
    <p:sldId id="335" r:id="rId26"/>
    <p:sldId id="336" r:id="rId27"/>
    <p:sldId id="337" r:id="rId28"/>
    <p:sldId id="338" r:id="rId29"/>
    <p:sldId id="289" r:id="rId30"/>
    <p:sldId id="276" r:id="rId31"/>
    <p:sldId id="259" r:id="rId32"/>
    <p:sldId id="260" r:id="rId33"/>
    <p:sldId id="261" r:id="rId34"/>
    <p:sldId id="298" r:id="rId35"/>
    <p:sldId id="299" r:id="rId36"/>
    <p:sldId id="300" r:id="rId37"/>
    <p:sldId id="264" r:id="rId38"/>
    <p:sldId id="265" r:id="rId39"/>
    <p:sldId id="266" r:id="rId40"/>
    <p:sldId id="267" r:id="rId41"/>
    <p:sldId id="268" r:id="rId42"/>
    <p:sldId id="301" r:id="rId43"/>
    <p:sldId id="292" r:id="rId44"/>
    <p:sldId id="293" r:id="rId45"/>
    <p:sldId id="294" r:id="rId46"/>
    <p:sldId id="339"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B0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96" d="100"/>
          <a:sy n="96" d="100"/>
        </p:scale>
        <p:origin x="-2064" y="-41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328166" y="1295400"/>
            <a:ext cx="6487668" cy="3152887"/>
          </a:xfrm>
          <a:prstGeom prst="rect">
            <a:avLst/>
          </a:prstGeo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p>
            <a:pPr marL="0" indent="0" algn="l" defTabSz="914400" rtl="0" eaLnBrk="1" latinLnBrk="0" hangingPunct="1">
              <a:spcBef>
                <a:spcPts val="2000"/>
              </a:spcBef>
              <a:buClr>
                <a:schemeClr val="accent1">
                  <a:lumMod val="60000"/>
                  <a:lumOff val="40000"/>
                </a:schemeClr>
              </a:buClr>
              <a:buSzPct val="110000"/>
              <a:buFont typeface="Wingdings 2" pitchFamily="18" charset="2"/>
              <a:buNone/>
            </a:pPr>
            <a:endParaRPr sz="3200" kern="1200">
              <a:solidFill>
                <a:schemeClr val="tx1">
                  <a:lumMod val="65000"/>
                  <a:lumOff val="35000"/>
                </a:schemeClr>
              </a:solidFill>
              <a:latin typeface="+mn-lt"/>
              <a:ea typeface="+mn-ea"/>
              <a:cs typeface="+mn-cs"/>
            </a:endParaRPr>
          </a:p>
        </p:txBody>
      </p:sp>
      <p:sp>
        <p:nvSpPr>
          <p:cNvPr id="2" name="Title 1"/>
          <p:cNvSpPr>
            <a:spLocks noGrp="1"/>
          </p:cNvSpPr>
          <p:nvPr>
            <p:ph type="ctrTitle"/>
          </p:nvPr>
        </p:nvSpPr>
        <p:spPr>
          <a:xfrm>
            <a:off x="1322921" y="1523999"/>
            <a:ext cx="6498158" cy="1724867"/>
          </a:xfrm>
        </p:spPr>
        <p:txBody>
          <a:bodyPr vert="horz" lIns="91440" tIns="45720" rIns="91440" bIns="45720" rtlCol="0" anchor="b" anchorCtr="0">
            <a:noAutofit/>
          </a:bodyPr>
          <a:lstStyle>
            <a:lvl1pPr marL="0" indent="0" algn="ctr" defTabSz="914400" rtl="0" eaLnBrk="1" latinLnBrk="0" hangingPunct="1">
              <a:spcBef>
                <a:spcPct val="0"/>
              </a:spcBef>
              <a:buClr>
                <a:schemeClr val="accent1">
                  <a:lumMod val="60000"/>
                  <a:lumOff val="40000"/>
                </a:schemeClr>
              </a:buClr>
              <a:buSzPct val="110000"/>
              <a:buFont typeface="Wingdings 2" pitchFamily="18" charset="2"/>
              <a:buNone/>
              <a:defRPr sz="4600" kern="1200">
                <a:solidFill>
                  <a:schemeClr val="accent1"/>
                </a:solidFill>
                <a:latin typeface="+mj-lt"/>
                <a:ea typeface="+mj-ea"/>
                <a:cs typeface="+mj-cs"/>
              </a:defRPr>
            </a:lvl1pPr>
          </a:lstStyle>
          <a:p>
            <a:r>
              <a:rPr lang="en-US" smtClean="0"/>
              <a:t>Click to edit Master title style</a:t>
            </a:r>
            <a:endParaRPr/>
          </a:p>
        </p:txBody>
      </p:sp>
      <p:sp>
        <p:nvSpPr>
          <p:cNvPr id="3" name="Subtitle 2"/>
          <p:cNvSpPr>
            <a:spLocks noGrp="1"/>
          </p:cNvSpPr>
          <p:nvPr>
            <p:ph type="subTitle" idx="1"/>
          </p:nvPr>
        </p:nvSpPr>
        <p:spPr>
          <a:xfrm>
            <a:off x="1322921" y="3299012"/>
            <a:ext cx="6498159" cy="916641"/>
          </a:xfrm>
        </p:spPr>
        <p:txBody>
          <a:bodyPr vert="horz" lIns="91440" tIns="45720" rIns="91440" bIns="45720" rtlCol="0">
            <a:normAutofit/>
          </a:bodyPr>
          <a:lstStyle>
            <a:lvl1pPr marL="0" indent="0" algn="ctr" defTabSz="914400" rtl="0" eaLnBrk="1" latinLnBrk="0" hangingPunct="1">
              <a:spcBef>
                <a:spcPts val="300"/>
              </a:spcBef>
              <a:buClr>
                <a:schemeClr val="accent1">
                  <a:lumMod val="60000"/>
                  <a:lumOff val="40000"/>
                </a:schemeClr>
              </a:buClr>
              <a:buSzPct val="110000"/>
              <a:buFont typeface="Wingdings 2" pitchFamily="18" charset="2"/>
              <a:buNone/>
              <a:defRPr sz="1800" kern="1200">
                <a:solidFill>
                  <a:schemeClr val="tx1">
                    <a:tint val="7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651A0C47-018D-4460-B945-BFF7981B6CA6}"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84A37A-AFC2-4A01-80A1-FC20F2C0D5B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8" y="611872"/>
            <a:ext cx="4079545" cy="1162050"/>
          </a:xfrm>
        </p:spPr>
        <p:txBody>
          <a:bodyPr anchor="b"/>
          <a:lstStyle>
            <a:lvl1pPr algn="ctr">
              <a:defRPr sz="3600" b="0"/>
            </a:lvl1pPr>
          </a:lstStyle>
          <a:p>
            <a:r>
              <a:rPr lang="en-US" smtClean="0"/>
              <a:t>Click to edit Master title style</a:t>
            </a:r>
            <a:endParaRPr/>
          </a:p>
        </p:txBody>
      </p:sp>
      <p:sp>
        <p:nvSpPr>
          <p:cNvPr id="4" name="Text Placeholder 3"/>
          <p:cNvSpPr>
            <a:spLocks noGrp="1"/>
          </p:cNvSpPr>
          <p:nvPr>
            <p:ph type="body" sz="half" idx="2"/>
          </p:nvPr>
        </p:nvSpPr>
        <p:spPr>
          <a:xfrm>
            <a:off x="533398" y="1787856"/>
            <a:ext cx="4079545"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53339-EDB9-A04C-AAF8-0541EE24C55F}" type="datetimeFigureOut">
              <a:rPr lang="en-US" smtClean="0"/>
              <a:pPr/>
              <a:t>6/2/2015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597209-ADA8-F04B-B2C8-D5A933A87969}" type="slidenum">
              <a:rPr lang="en-US" smtClean="0"/>
              <a:pPr/>
              <a:t>‹#›</a:t>
            </a:fld>
            <a:endParaRPr lang="en-US"/>
          </a:p>
        </p:txBody>
      </p:sp>
      <p:sp>
        <p:nvSpPr>
          <p:cNvPr id="8" name="Picture Placeholder 2"/>
          <p:cNvSpPr>
            <a:spLocks noGrp="1"/>
          </p:cNvSpPr>
          <p:nvPr>
            <p:ph type="pic" idx="1"/>
          </p:nvPr>
        </p:nvSpPr>
        <p:spPr>
          <a:xfrm>
            <a:off x="5090617" y="359392"/>
            <a:ext cx="3657600" cy="5318077"/>
          </a:xfrm>
          <a:ln w="3175">
            <a:solidFill>
              <a:schemeClr val="bg1"/>
            </a:solidFill>
          </a:ln>
          <a:effectLst>
            <a:outerShdw blurRad="63500" sx="100500" sy="100500" algn="ctr" rotWithShape="0">
              <a:prstClr val="black">
                <a:alpha val="50000"/>
              </a:prstClr>
            </a:outerShdw>
          </a:effectLst>
        </p:spPr>
        <p:txBody>
          <a:bodyPr vert="horz" lIns="91440" tIns="45720" rIns="91440" bIns="45720" rtlCol="0">
            <a:normAutofit/>
          </a:bodyPr>
          <a:lstStyle>
            <a:lvl1pPr marL="0" indent="0" algn="l" defTabSz="914400" rtl="0" eaLnBrk="1" latinLnBrk="0" hangingPunct="1">
              <a:spcBef>
                <a:spcPts val="2000"/>
              </a:spcBef>
              <a:buClr>
                <a:schemeClr val="accent1">
                  <a:lumMod val="60000"/>
                  <a:lumOff val="40000"/>
                </a:schemeClr>
              </a:buClr>
              <a:buSzPct val="110000"/>
              <a:buFont typeface="Wingdings 2" pitchFamily="18" charset="2"/>
              <a:buNone/>
              <a:defRPr sz="3200" kern="1200">
                <a:solidFill>
                  <a:schemeClr val="tx1">
                    <a:lumMod val="65000"/>
                    <a:lumOff val="35000"/>
                  </a:schemeClr>
                </a:solidFill>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9792" y="368301"/>
            <a:ext cx="1524000" cy="55753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549274" y="368301"/>
            <a:ext cx="6689726" cy="5575300"/>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sp>
        <p:nvSpPr>
          <p:cNvPr id="2" name="Title 1"/>
          <p:cNvSpPr>
            <a:spLocks noGrp="1"/>
          </p:cNvSpPr>
          <p:nvPr>
            <p:ph type="ctrTitle"/>
          </p:nvPr>
        </p:nvSpPr>
        <p:spPr>
          <a:xfrm>
            <a:off x="363538" y="3352801"/>
            <a:ext cx="8416925" cy="1470025"/>
          </a:xfrm>
        </p:spPr>
        <p:txBody>
          <a:bodyPr/>
          <a:lstStyle/>
          <a:p>
            <a:r>
              <a:rPr lang="en-US" smtClean="0"/>
              <a:t>Click to edit Master title style</a:t>
            </a:r>
            <a:endParaRPr dirty="0"/>
          </a:p>
        </p:txBody>
      </p:sp>
      <p:sp>
        <p:nvSpPr>
          <p:cNvPr id="3" name="Subtitle 2"/>
          <p:cNvSpPr>
            <a:spLocks noGrp="1"/>
          </p:cNvSpPr>
          <p:nvPr>
            <p:ph type="subTitle" idx="1"/>
          </p:nvPr>
        </p:nvSpPr>
        <p:spPr>
          <a:xfrm>
            <a:off x="363538" y="4771029"/>
            <a:ext cx="8416925" cy="972671"/>
          </a:xfrm>
        </p:spPr>
        <p:txBody>
          <a:bodyPr>
            <a:normAutofit/>
          </a:bodyPr>
          <a:lstStyle>
            <a:lvl1pPr marL="0" indent="0" algn="ctr">
              <a:spcBef>
                <a:spcPts val="300"/>
              </a:spcBef>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4A153339-EDB9-A04C-AAF8-0541EE24C55F}"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E597209-ADA8-F04B-B2C8-D5A933A87969}" type="slidenum">
              <a:rPr lang="en-US" smtClean="0"/>
              <a:pPr/>
              <a:t>‹#›</a:t>
            </a:fld>
            <a:endParaRPr lang="en-US"/>
          </a:p>
        </p:txBody>
      </p:sp>
      <p:sp>
        <p:nvSpPr>
          <p:cNvPr id="9" name="Picture Placeholder 2"/>
          <p:cNvSpPr>
            <a:spLocks noGrp="1"/>
          </p:cNvSpPr>
          <p:nvPr>
            <p:ph type="pic" idx="13"/>
          </p:nvPr>
        </p:nvSpPr>
        <p:spPr>
          <a:xfrm>
            <a:off x="370980" y="363538"/>
            <a:ext cx="8402040" cy="2836862"/>
          </a:xfrm>
          <a:ln w="3175">
            <a:solidFill>
              <a:schemeClr val="bg1"/>
            </a:solidFill>
          </a:ln>
          <a:effectLst>
            <a:outerShdw blurRad="63500" sx="100500" sy="100500" algn="ctr" rotWithShape="0">
              <a:prstClr val="black">
                <a:alpha val="5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9275" y="2403144"/>
            <a:ext cx="8056563" cy="1362075"/>
          </a:xfrm>
        </p:spPr>
        <p:txBody>
          <a:bodyPr anchor="b" anchorCtr="0"/>
          <a:lstStyle>
            <a:lvl1pPr algn="ct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549275" y="3736005"/>
            <a:ext cx="8056563" cy="1500187"/>
          </a:xfrm>
        </p:spPr>
        <p:txBody>
          <a:bodyPr anchor="t" anchorCtr="0">
            <a:normAutofit/>
          </a:bodyPr>
          <a:lstStyle>
            <a:lvl1pPr marL="0" indent="0" algn="ctr">
              <a:spcBef>
                <a:spcPts val="300"/>
              </a:spcBef>
              <a:buNone/>
              <a:defRPr sz="18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1A0C47-018D-4460-B945-BFF7981B6CA6}" type="datetimeFigureOut">
              <a:rPr lang="en-US" smtClean="0"/>
              <a:pPr/>
              <a:t>6/2/2015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1F5A0A-F6FC-4FFD-9B49-0DA8697211D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1336956"/>
          </a:xfrm>
        </p:spPr>
        <p:txBody>
          <a:bodyPr/>
          <a:lstStyle/>
          <a:p>
            <a:r>
              <a:rPr lang="en-US" smtClean="0"/>
              <a:t>Click to edit Master title style</a:t>
            </a:r>
            <a:endParaRPr/>
          </a:p>
        </p:txBody>
      </p:sp>
      <p:sp>
        <p:nvSpPr>
          <p:cNvPr id="3" name="Content Placeholder 2"/>
          <p:cNvSpPr>
            <a:spLocks noGrp="1"/>
          </p:cNvSpPr>
          <p:nvPr>
            <p:ph sz="half" idx="1"/>
          </p:nvPr>
        </p:nvSpPr>
        <p:spPr>
          <a:xfrm>
            <a:off x="549275"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51071" y="1600201"/>
            <a:ext cx="3840480" cy="4343400"/>
          </a:xfrm>
        </p:spPr>
        <p:txBody>
          <a:bodyPr>
            <a:normAutofit/>
          </a:bodyPr>
          <a:lstStyle>
            <a:lvl1pPr>
              <a:spcBef>
                <a:spcPts val="1600"/>
              </a:spcBef>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4A153339-EDB9-A04C-AAF8-0541EE24C55F}" type="datetimeFigureOut">
              <a:rPr lang="en-US" smtClean="0"/>
              <a:pPr/>
              <a:t>6/2/2015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042276" cy="1336956"/>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549274"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49274"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51070" y="1453224"/>
            <a:ext cx="3840480" cy="750887"/>
          </a:xfrm>
        </p:spPr>
        <p:txBody>
          <a:bodyPr anchor="b">
            <a:noAutofit/>
          </a:bodyPr>
          <a:lstStyle>
            <a:lvl1pPr marL="0" indent="0" algn="ctr">
              <a:spcBef>
                <a:spcPts val="0"/>
              </a:spcBef>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1070" y="2347415"/>
            <a:ext cx="3840480" cy="3596185"/>
          </a:xfrm>
        </p:spPr>
        <p:txBody>
          <a:bodyPr>
            <a:normAutofit/>
          </a:bodyPr>
          <a:lstStyle>
            <a:lvl1pPr>
              <a:spcBef>
                <a:spcPts val="1600"/>
              </a:spcBef>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4A153339-EDB9-A04C-AAF8-0541EE24C55F}" type="datetimeFigureOut">
              <a:rPr lang="en-US" smtClean="0"/>
              <a:pPr/>
              <a:t>6/2/2015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4A153339-EDB9-A04C-AAF8-0541EE24C55F}" type="datetimeFigureOut">
              <a:rPr lang="en-US" smtClean="0"/>
              <a:pPr/>
              <a:t>6/2/2015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153339-EDB9-A04C-AAF8-0541EE24C55F}" type="datetimeFigureOut">
              <a:rPr lang="en-US" smtClean="0"/>
              <a:pPr/>
              <a:t>6/2/2015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E597209-ADA8-F04B-B2C8-D5A933A8796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3399" y="611872"/>
            <a:ext cx="3840480" cy="1162050"/>
          </a:xfrm>
        </p:spPr>
        <p:txBody>
          <a:bodyPr anchor="b"/>
          <a:lstStyle>
            <a:lvl1pPr algn="ctr">
              <a:defRPr sz="3600" b="0"/>
            </a:lvl1pPr>
          </a:lstStyle>
          <a:p>
            <a:r>
              <a:rPr lang="en-US" smtClean="0"/>
              <a:t>Click to edit Master title style</a:t>
            </a:r>
            <a:endParaRPr/>
          </a:p>
        </p:txBody>
      </p:sp>
      <p:sp>
        <p:nvSpPr>
          <p:cNvPr id="3" name="Content Placeholder 2"/>
          <p:cNvSpPr>
            <a:spLocks noGrp="1"/>
          </p:cNvSpPr>
          <p:nvPr>
            <p:ph idx="1"/>
          </p:nvPr>
        </p:nvSpPr>
        <p:spPr>
          <a:xfrm>
            <a:off x="4742824" y="368300"/>
            <a:ext cx="3840480" cy="5575300"/>
          </a:xfrm>
        </p:spPr>
        <p:txBody>
          <a:bodyPr>
            <a:normAutofit/>
          </a:bodyPr>
          <a:lstStyle>
            <a:lvl1pPr>
              <a:spcBef>
                <a:spcPts val="2000"/>
              </a:spcBef>
              <a:defRPr sz="2200"/>
            </a:lvl1pPr>
            <a:lvl2pPr>
              <a:defRPr sz="20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533399" y="1787856"/>
            <a:ext cx="3840480" cy="3720152"/>
          </a:xfrm>
        </p:spPr>
        <p:txBody>
          <a:bodyPr>
            <a:normAutofit/>
          </a:bodyPr>
          <a:lstStyle>
            <a:lvl1pPr marL="0" indent="0" algn="ctr">
              <a:spcBef>
                <a:spcPts val="6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153339-EDB9-A04C-AAF8-0541EE24C55F}" type="datetimeFigureOut">
              <a:rPr lang="en-US" smtClean="0"/>
              <a:pPr/>
              <a:t>6/2/2015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84A37A-AFC2-4A01-80A1-FC20F2C0D5B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00000">
              <a:schemeClr val="bg2">
                <a:lumMod val="50000"/>
              </a:schemeClr>
            </a:gs>
            <a:gs pos="83000">
              <a:schemeClr val="accent1">
                <a:tint val="44500"/>
                <a:satMod val="160000"/>
                <a:alpha val="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9275" y="107576"/>
            <a:ext cx="8042276" cy="1336956"/>
          </a:xfrm>
          <a:prstGeom prst="rect">
            <a:avLst/>
          </a:prstGeom>
        </p:spPr>
        <p:txBody>
          <a:bodyPr vert="horz" lIns="91440" tIns="45720" rIns="91440" bIns="45720" rtlCol="0" anchor="b" anchorCtr="0">
            <a:noAutofit/>
          </a:bodyPr>
          <a:lstStyle/>
          <a:p>
            <a:r>
              <a:rPr lang="en-US" smtClean="0"/>
              <a:t>Click to edit Master title style</a:t>
            </a:r>
            <a:endParaRPr/>
          </a:p>
        </p:txBody>
      </p:sp>
      <p:sp>
        <p:nvSpPr>
          <p:cNvPr id="3" name="Text Placeholder 2"/>
          <p:cNvSpPr>
            <a:spLocks noGrp="1"/>
          </p:cNvSpPr>
          <p:nvPr>
            <p:ph type="body" idx="1"/>
          </p:nvPr>
        </p:nvSpPr>
        <p:spPr>
          <a:xfrm>
            <a:off x="549275" y="1600201"/>
            <a:ext cx="8042276" cy="43434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5629835" y="6275668"/>
            <a:ext cx="2133600" cy="365125"/>
          </a:xfrm>
          <a:prstGeom prst="rect">
            <a:avLst/>
          </a:prstGeom>
        </p:spPr>
        <p:txBody>
          <a:bodyPr vert="horz" lIns="91440" tIns="45720" rIns="91440" bIns="45720" rtlCol="0" anchor="ctr"/>
          <a:lstStyle>
            <a:lvl1pPr algn="r">
              <a:defRPr sz="1200">
                <a:solidFill>
                  <a:schemeClr val="bg1"/>
                </a:solidFill>
              </a:defRPr>
            </a:lvl1pPr>
          </a:lstStyle>
          <a:p>
            <a:fld id="{4A153339-EDB9-A04C-AAF8-0541EE24C55F}" type="datetimeFigureOut">
              <a:rPr lang="en-US" smtClean="0"/>
              <a:pPr/>
              <a:t>6/2/2015</a:t>
            </a:fld>
            <a:endParaRPr lang="en-US"/>
          </a:p>
        </p:txBody>
      </p:sp>
      <p:sp>
        <p:nvSpPr>
          <p:cNvPr id="5" name="Footer Placeholder 4"/>
          <p:cNvSpPr>
            <a:spLocks noGrp="1"/>
          </p:cNvSpPr>
          <p:nvPr>
            <p:ph type="ftr" sz="quarter" idx="3"/>
          </p:nvPr>
        </p:nvSpPr>
        <p:spPr>
          <a:xfrm>
            <a:off x="264458" y="6275668"/>
            <a:ext cx="4840941" cy="365125"/>
          </a:xfrm>
          <a:prstGeom prst="rect">
            <a:avLst/>
          </a:prstGeom>
        </p:spPr>
        <p:txBody>
          <a:bodyPr vert="horz" lIns="91440" tIns="45720" rIns="91440" bIns="45720" rtlCol="0" anchor="ctr"/>
          <a:lstStyle>
            <a:lvl1pPr algn="l">
              <a:defRPr sz="1200">
                <a:solidFill>
                  <a:schemeClr val="bg1"/>
                </a:solidFill>
              </a:defRPr>
            </a:lvl1pPr>
          </a:lstStyle>
          <a:p>
            <a:endParaRPr lang="en-US"/>
          </a:p>
        </p:txBody>
      </p:sp>
      <p:sp>
        <p:nvSpPr>
          <p:cNvPr id="6" name="Slide Number Placeholder 5"/>
          <p:cNvSpPr>
            <a:spLocks noGrp="1"/>
          </p:cNvSpPr>
          <p:nvPr>
            <p:ph type="sldNum" sz="quarter" idx="4"/>
          </p:nvPr>
        </p:nvSpPr>
        <p:spPr>
          <a:xfrm>
            <a:off x="7897906" y="6275668"/>
            <a:ext cx="990600" cy="365125"/>
          </a:xfrm>
          <a:prstGeom prst="rect">
            <a:avLst/>
          </a:prstGeom>
        </p:spPr>
        <p:txBody>
          <a:bodyPr vert="horz" lIns="91440" tIns="45720" rIns="91440" bIns="45720" rtlCol="0" anchor="ctr"/>
          <a:lstStyle>
            <a:lvl1pPr algn="r">
              <a:defRPr sz="3600">
                <a:solidFill>
                  <a:schemeClr val="bg1"/>
                </a:solidFill>
              </a:defRPr>
            </a:lvl1pPr>
          </a:lstStyle>
          <a:p>
            <a:fld id="{9E597209-ADA8-F04B-B2C8-D5A933A8796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600" kern="1200">
          <a:solidFill>
            <a:schemeClr val="accent1"/>
          </a:solidFill>
          <a:latin typeface="+mj-lt"/>
          <a:ea typeface="+mj-ea"/>
          <a:cs typeface="+mj-cs"/>
        </a:defRPr>
      </a:lvl1pPr>
    </p:titleStyle>
    <p:bodyStyle>
      <a:lvl1pPr marL="349250" indent="-349250" algn="l" defTabSz="914400" rtl="0" eaLnBrk="1" latinLnBrk="0" hangingPunct="1">
        <a:spcBef>
          <a:spcPts val="2000"/>
        </a:spcBef>
        <a:buClr>
          <a:schemeClr val="accent1">
            <a:lumMod val="60000"/>
            <a:lumOff val="40000"/>
          </a:schemeClr>
        </a:buClr>
        <a:buSzPct val="110000"/>
        <a:buFont typeface="Wingdings 2" pitchFamily="18" charset="2"/>
        <a:buChar char=""/>
        <a:defRPr sz="24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75000"/>
          </a:schemeClr>
        </a:buClr>
        <a:buSzPct val="110000"/>
        <a:buFont typeface="Wingdings 2" pitchFamily="18" charset="2"/>
        <a:buChar char=""/>
        <a:defRPr sz="2200" kern="1200">
          <a:solidFill>
            <a:schemeClr val="tx1">
              <a:lumMod val="65000"/>
              <a:lumOff val="35000"/>
            </a:schemeClr>
          </a:solidFill>
          <a:latin typeface="+mn-lt"/>
          <a:ea typeface="+mn-ea"/>
          <a:cs typeface="+mn-cs"/>
        </a:defRPr>
      </a:lvl2pPr>
      <a:lvl3pPr marL="96837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2000" kern="1200">
          <a:solidFill>
            <a:schemeClr val="tx1">
              <a:lumMod val="65000"/>
              <a:lumOff val="35000"/>
            </a:schemeClr>
          </a:solidFill>
          <a:latin typeface="+mn-lt"/>
          <a:ea typeface="+mn-ea"/>
          <a:cs typeface="+mn-cs"/>
        </a:defRPr>
      </a:lvl3pPr>
      <a:lvl4pPr marL="1263650" indent="-295275" algn="l" defTabSz="914400" rtl="0" eaLnBrk="1" latinLnBrk="0" hangingPunct="1">
        <a:spcBef>
          <a:spcPts val="600"/>
        </a:spcBef>
        <a:buClr>
          <a:schemeClr val="accent1">
            <a:lumMod val="75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4pPr>
      <a:lvl5pPr marL="1546225" indent="-282575" algn="l" defTabSz="914400" rtl="0" eaLnBrk="1" latinLnBrk="0" hangingPunct="1">
        <a:spcBef>
          <a:spcPts val="600"/>
        </a:spcBef>
        <a:buClr>
          <a:schemeClr val="accent1">
            <a:lumMod val="60000"/>
            <a:lumOff val="40000"/>
          </a:schemeClr>
        </a:buClr>
        <a:buSzPct val="110000"/>
        <a:buFont typeface="Wingdings 2" pitchFamily="18" charset="2"/>
        <a:buChar char=""/>
        <a:defRPr sz="1800" kern="1200">
          <a:solidFill>
            <a:schemeClr val="tx1">
              <a:lumMod val="65000"/>
              <a:lumOff val="35000"/>
            </a:schemeClr>
          </a:solidFill>
          <a:latin typeface="+mn-lt"/>
          <a:ea typeface="+mn-ea"/>
          <a:cs typeface="+mn-cs"/>
        </a:defRPr>
      </a:lvl5pPr>
      <a:lvl6pPr marL="1828800"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6pPr>
      <a:lvl7pPr marL="21177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7pPr>
      <a:lvl8pPr marL="2398713" indent="-282575" algn="l" defTabSz="914400" rtl="0" eaLnBrk="1" latinLnBrk="0" hangingPunct="1">
        <a:spcBef>
          <a:spcPct val="20000"/>
        </a:spcBef>
        <a:buClr>
          <a:schemeClr val="accent2"/>
        </a:buClr>
        <a:buSzPct val="110000"/>
        <a:buFont typeface="Wingdings 2" pitchFamily="18" charset="2"/>
        <a:buChar char=""/>
        <a:defRPr lang="en-US" sz="1800" kern="1200" dirty="0" smtClean="0">
          <a:solidFill>
            <a:schemeClr val="tx1">
              <a:lumMod val="65000"/>
              <a:lumOff val="35000"/>
            </a:schemeClr>
          </a:solidFill>
          <a:latin typeface="+mn-lt"/>
          <a:ea typeface="+mn-ea"/>
          <a:cs typeface="+mn-cs"/>
        </a:defRPr>
      </a:lvl8pPr>
      <a:lvl9pPr marL="2689225" indent="-282575" algn="l" defTabSz="914400" rtl="0" eaLnBrk="1" latinLnBrk="0" hangingPunct="1">
        <a:spcBef>
          <a:spcPct val="20000"/>
        </a:spcBef>
        <a:buClr>
          <a:schemeClr val="accent1">
            <a:lumMod val="60000"/>
            <a:lumOff val="40000"/>
          </a:schemeClr>
        </a:buClr>
        <a:buSzPct val="110000"/>
        <a:buFont typeface="Wingdings 2" pitchFamily="18" charset="2"/>
        <a:buChar char=""/>
        <a:defRPr lang="en-US" sz="1800" kern="1200" dirty="0">
          <a:solidFill>
            <a:schemeClr val="tx1">
              <a:lumMod val="65000"/>
              <a:lumOff val="3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NULL"/><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582606" y="793019"/>
            <a:ext cx="7947491" cy="1806248"/>
          </a:xfrm>
          <a:prstGeom prst="rect">
            <a:avLst/>
          </a:prstGeom>
        </p:spPr>
        <p:txBody>
          <a:bodyPr vert="horz" lIns="91440" tIns="45720" rIns="91440" bIns="45720" rtlCol="0" anchor="t">
            <a:noAutofit/>
          </a:body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36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CPOL Antenna and DTMF Control</a:t>
            </a:r>
            <a:r>
              <a:rPr kumimoji="0" lang="en-US" sz="36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36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4000" b="1"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10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t/>
            </a:r>
            <a:br>
              <a:rPr kumimoji="0" lang="en-US" sz="1000" b="0" i="0" u="none" strike="noStrike" kern="1200" cap="none" spc="-50" normalizeH="0" baseline="0" noProof="0" dirty="0" smtClean="0">
                <a:ln>
                  <a:noFill/>
                </a:ln>
                <a:solidFill>
                  <a:schemeClr val="tx1">
                    <a:lumMod val="85000"/>
                    <a:lumOff val="15000"/>
                  </a:schemeClr>
                </a:solidFill>
                <a:effectLst/>
                <a:uLnTx/>
                <a:uFillTx/>
                <a:latin typeface="Century Gothic" panose="020B0502020202020204" pitchFamily="34" charset="0"/>
                <a:ea typeface="+mj-ea"/>
                <a:cs typeface="+mj-cs"/>
              </a:rPr>
            </a:br>
            <a:r>
              <a:rPr kumimoji="0" lang="en-US" sz="2400" b="0" i="0" u="none" strike="noStrike" kern="1200" cap="none" spc="-50" normalizeH="0" baseline="0" noProof="0" dirty="0" smtClean="0">
                <a:ln>
                  <a:noFill/>
                </a:ln>
                <a:solidFill>
                  <a:schemeClr val="tx1">
                    <a:lumMod val="85000"/>
                    <a:lumOff val="15000"/>
                  </a:schemeClr>
                </a:solidFill>
                <a:effectLst/>
                <a:uLnTx/>
                <a:uFillTx/>
                <a:latin typeface="Century Gothic" pitchFamily="34" charset="0"/>
                <a:ea typeface="+mj-ea"/>
                <a:cs typeface="+mj-cs"/>
              </a:rPr>
              <a:t> </a:t>
            </a:r>
            <a:r>
              <a:rPr kumimoji="0" lang="en-US" sz="2400" b="0" i="0" u="none" strike="noStrike" kern="1200" cap="none" spc="-50" normalizeH="0" baseline="0" noProof="0" dirty="0" smtClean="0">
                <a:ln>
                  <a:noFill/>
                </a:ln>
                <a:solidFill>
                  <a:schemeClr val="bg1">
                    <a:lumMod val="50000"/>
                  </a:schemeClr>
                </a:solidFill>
                <a:effectLst/>
                <a:uLnTx/>
                <a:uFillTx/>
                <a:latin typeface="Century Gothic" pitchFamily="34" charset="0"/>
                <a:ea typeface="+mj-ea"/>
                <a:cs typeface="+mj-cs"/>
              </a:rPr>
              <a:t>Capstone Senior Design Project</a:t>
            </a:r>
            <a:br>
              <a:rPr kumimoji="0" lang="en-US" sz="2400" b="0" i="0" u="none" strike="noStrike" kern="1200" cap="none" spc="-50" normalizeH="0" baseline="0" noProof="0" dirty="0" smtClean="0">
                <a:ln>
                  <a:noFill/>
                </a:ln>
                <a:solidFill>
                  <a:schemeClr val="bg1">
                    <a:lumMod val="50000"/>
                  </a:schemeClr>
                </a:solidFill>
                <a:effectLst/>
                <a:uLnTx/>
                <a:uFillTx/>
                <a:latin typeface="Century Gothic" pitchFamily="34" charset="0"/>
                <a:ea typeface="+mj-ea"/>
                <a:cs typeface="+mj-cs"/>
              </a:rPr>
            </a:br>
            <a:r>
              <a:rPr kumimoji="0" lang="en-US" sz="2400" b="0" i="0" u="none" strike="noStrike" kern="1200" cap="none" spc="-50" normalizeH="0" baseline="0" noProof="0" dirty="0" smtClean="0">
                <a:ln>
                  <a:noFill/>
                </a:ln>
                <a:solidFill>
                  <a:schemeClr val="tx1">
                    <a:lumMod val="85000"/>
                    <a:lumOff val="15000"/>
                  </a:schemeClr>
                </a:solidFill>
                <a:effectLst/>
                <a:uLnTx/>
                <a:uFillTx/>
                <a:latin typeface="Century Gothic" pitchFamily="34" charset="0"/>
                <a:ea typeface="+mj-ea"/>
                <a:cs typeface="+mj-cs"/>
              </a:rPr>
              <a:t> June 2nd, 2015</a:t>
            </a:r>
            <a:endParaRPr kumimoji="0" lang="en-US" sz="2400" b="0" i="0" u="none" strike="noStrike" kern="1200" cap="none" spc="-50" normalizeH="0" baseline="0" noProof="0" dirty="0">
              <a:ln>
                <a:noFill/>
              </a:ln>
              <a:solidFill>
                <a:schemeClr val="tx1">
                  <a:lumMod val="85000"/>
                  <a:lumOff val="15000"/>
                </a:schemeClr>
              </a:solidFill>
              <a:effectLst/>
              <a:uLnTx/>
              <a:uFillTx/>
              <a:latin typeface="Century Gothic" pitchFamily="34" charset="0"/>
              <a:ea typeface="+mj-ea"/>
              <a:cs typeface="+mj-cs"/>
            </a:endParaRPr>
          </a:p>
        </p:txBody>
      </p:sp>
      <p:pic>
        <p:nvPicPr>
          <p:cNvPr id="11" name="Picture 10" descr="baskin-logo-banner.jpg"/>
          <p:cNvPicPr>
            <a:picLocks noChangeAspect="1"/>
          </p:cNvPicPr>
          <p:nvPr/>
        </p:nvPicPr>
        <p:blipFill>
          <a:blip r:embed="rId2">
            <a:extLst>
              <a:ext uri="{BEBA8EAE-BF5A-486C-A8C5-ECC9F3942E4B}">
                <a14:imgProps xmlns:a14="http://schemas.microsoft.com/office/drawing/2010/main">
                  <a14:imgLayer r:embed="rId3">
                    <a14:imgEffect>
                      <a14:backgroundRemoval t="158" b="100000" l="0" r="100000">
                        <a14:foregroundMark x1="18273" y1="39590" x2="18273" y2="39590"/>
                        <a14:foregroundMark x1="10103" y1="41325" x2="26199" y2="57729"/>
                        <a14:foregroundMark x1="31287" y1="29811" x2="31287" y2="29811"/>
                        <a14:foregroundMark x1="27984" y1="31388" x2="27984" y2="31388"/>
                        <a14:foregroundMark x1="2691" y1="85804" x2="2691" y2="85804"/>
                      </a14:backgroundRemoval>
                    </a14:imgEffect>
                  </a14:imgLayer>
                </a14:imgProps>
              </a:ext>
              <a:ext uri="{28A0092B-C50C-407E-A947-70E740481C1C}">
                <a14:useLocalDpi xmlns:a14="http://schemas.microsoft.com/office/drawing/2010/main" val="0"/>
              </a:ext>
            </a:extLst>
          </a:blip>
          <a:stretch>
            <a:fillRect/>
          </a:stretch>
        </p:blipFill>
        <p:spPr>
          <a:xfrm>
            <a:off x="6859926" y="3953773"/>
            <a:ext cx="1992025" cy="308939"/>
          </a:xfrm>
          <a:prstGeom prst="rect">
            <a:avLst/>
          </a:prstGeom>
        </p:spPr>
      </p:pic>
      <p:sp>
        <p:nvSpPr>
          <p:cNvPr id="12" name="TextBox 11"/>
          <p:cNvSpPr txBox="1"/>
          <p:nvPr/>
        </p:nvSpPr>
        <p:spPr>
          <a:xfrm>
            <a:off x="711358" y="4674901"/>
            <a:ext cx="7839060" cy="1200328"/>
          </a:xfrm>
          <a:prstGeom prst="rect">
            <a:avLst/>
          </a:prstGeom>
          <a:noFill/>
        </p:spPr>
        <p:txBody>
          <a:bodyPr wrap="square" rtlCol="0">
            <a:spAutoFit/>
          </a:bodyPr>
          <a:lstStyle/>
          <a:p>
            <a:pPr algn="ctr"/>
            <a:endParaRPr lang="en-US" sz="2400" b="1" dirty="0" smtClean="0">
              <a:solidFill>
                <a:schemeClr val="tx2"/>
              </a:solidFill>
              <a:latin typeface="+mj-lt"/>
            </a:endParaRPr>
          </a:p>
          <a:p>
            <a:r>
              <a:rPr lang="en-US" sz="2400" dirty="0" smtClean="0">
                <a:solidFill>
                  <a:schemeClr val="tx2"/>
                </a:solidFill>
                <a:latin typeface="+mj-lt"/>
              </a:rPr>
              <a:t>Tim Bodkin</a:t>
            </a:r>
          </a:p>
          <a:p>
            <a:r>
              <a:rPr lang="en-US" sz="2400" dirty="0" smtClean="0">
                <a:solidFill>
                  <a:schemeClr val="tx2"/>
                </a:solidFill>
                <a:latin typeface="+mj-lt"/>
              </a:rPr>
              <a:t>Kevin Helms</a:t>
            </a:r>
          </a:p>
        </p:txBody>
      </p:sp>
      <p:sp>
        <p:nvSpPr>
          <p:cNvPr id="13" name="TextBox 12"/>
          <p:cNvSpPr txBox="1"/>
          <p:nvPr/>
        </p:nvSpPr>
        <p:spPr>
          <a:xfrm>
            <a:off x="4658563" y="4674901"/>
            <a:ext cx="3937497" cy="1200328"/>
          </a:xfrm>
          <a:prstGeom prst="rect">
            <a:avLst/>
          </a:prstGeom>
          <a:noFill/>
        </p:spPr>
        <p:txBody>
          <a:bodyPr wrap="square" rtlCol="0">
            <a:spAutoFit/>
          </a:bodyPr>
          <a:lstStyle/>
          <a:p>
            <a:pPr algn="r"/>
            <a:endParaRPr lang="en-US" sz="2400" dirty="0" smtClean="0">
              <a:solidFill>
                <a:schemeClr val="tx2"/>
              </a:solidFill>
              <a:latin typeface="+mj-lt"/>
            </a:endParaRPr>
          </a:p>
          <a:p>
            <a:pPr algn="r"/>
            <a:r>
              <a:rPr lang="en-US" sz="2400" dirty="0" smtClean="0">
                <a:solidFill>
                  <a:schemeClr val="tx2"/>
                </a:solidFill>
                <a:latin typeface="+mj-lt"/>
              </a:rPr>
              <a:t>Chris </a:t>
            </a:r>
            <a:r>
              <a:rPr lang="en-US" sz="2400" dirty="0" err="1" smtClean="0">
                <a:solidFill>
                  <a:schemeClr val="tx2"/>
                </a:solidFill>
                <a:latin typeface="+mj-lt"/>
              </a:rPr>
              <a:t>Tatosian</a:t>
            </a:r>
            <a:endParaRPr lang="en-US" sz="2400" dirty="0" smtClean="0">
              <a:solidFill>
                <a:schemeClr val="tx2"/>
              </a:solidFill>
              <a:latin typeface="+mj-lt"/>
            </a:endParaRPr>
          </a:p>
          <a:p>
            <a:pPr algn="r"/>
            <a:r>
              <a:rPr lang="en-US" sz="2400" dirty="0" smtClean="0">
                <a:solidFill>
                  <a:schemeClr val="tx2"/>
                </a:solidFill>
                <a:latin typeface="+mj-lt"/>
              </a:rPr>
              <a:t>Luis </a:t>
            </a:r>
            <a:r>
              <a:rPr lang="en-US" sz="2400" dirty="0" err="1" smtClean="0">
                <a:solidFill>
                  <a:schemeClr val="tx2"/>
                </a:solidFill>
                <a:latin typeface="+mj-lt"/>
              </a:rPr>
              <a:t>Ceja</a:t>
            </a:r>
            <a:r>
              <a:rPr lang="en-US" sz="2400" dirty="0" smtClean="0">
                <a:solidFill>
                  <a:schemeClr val="tx2"/>
                </a:solidFill>
                <a:latin typeface="+mj-lt"/>
              </a:rPr>
              <a:t> Quiroz</a:t>
            </a:r>
          </a:p>
        </p:txBody>
      </p:sp>
      <p:pic>
        <p:nvPicPr>
          <p:cNvPr id="14" name="Picture 13" descr="Untitled-2.jpg"/>
          <p:cNvPicPr>
            <a:picLocks noChangeAspect="1"/>
          </p:cNvPicPr>
          <p:nvPr/>
        </p:nvPicPr>
        <p:blipFill>
          <a:blip r:embed="rId4"/>
          <a:stretch>
            <a:fillRect/>
          </a:stretch>
        </p:blipFill>
        <p:spPr>
          <a:xfrm>
            <a:off x="3173742" y="3460609"/>
            <a:ext cx="2969642" cy="989880"/>
          </a:xfrm>
          <a:prstGeom prst="rect">
            <a:avLst/>
          </a:prstGeom>
        </p:spPr>
      </p:pic>
      <p:pic>
        <p:nvPicPr>
          <p:cNvPr id="15" name="Picture 14" descr="ARRL.jpg"/>
          <p:cNvPicPr>
            <a:picLocks noChangeAspect="1"/>
          </p:cNvPicPr>
          <p:nvPr/>
        </p:nvPicPr>
        <p:blipFill>
          <a:blip r:embed="rId5"/>
          <a:stretch>
            <a:fillRect/>
          </a:stretch>
        </p:blipFill>
        <p:spPr>
          <a:xfrm>
            <a:off x="392302" y="3648386"/>
            <a:ext cx="1425429" cy="61432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651841"/>
          </a:xfrm>
        </p:spPr>
        <p:txBody>
          <a:bodyPr/>
          <a:lstStyle/>
          <a:p>
            <a:r>
              <a:rPr lang="en-US" dirty="0" smtClean="0"/>
              <a:t>Challenges</a:t>
            </a:r>
            <a:endParaRPr lang="en-US" dirty="0"/>
          </a:p>
        </p:txBody>
      </p:sp>
      <p:sp>
        <p:nvSpPr>
          <p:cNvPr id="3" name="Content Placeholder 2"/>
          <p:cNvSpPr>
            <a:spLocks noGrp="1"/>
          </p:cNvSpPr>
          <p:nvPr>
            <p:ph idx="1"/>
          </p:nvPr>
        </p:nvSpPr>
        <p:spPr>
          <a:xfrm>
            <a:off x="549275" y="895028"/>
            <a:ext cx="7183368" cy="2938047"/>
          </a:xfrm>
        </p:spPr>
        <p:txBody>
          <a:bodyPr>
            <a:normAutofit fontScale="25000" lnSpcReduction="20000"/>
          </a:bodyPr>
          <a:lstStyle/>
          <a:p>
            <a:r>
              <a:rPr lang="en-US" sz="8000" dirty="0"/>
              <a:t>No confirmation of successful Antenna </a:t>
            </a:r>
            <a:r>
              <a:rPr lang="en-US" sz="8000" dirty="0" smtClean="0"/>
              <a:t>switching</a:t>
            </a:r>
          </a:p>
          <a:p>
            <a:r>
              <a:rPr lang="en-US" sz="8000" dirty="0" smtClean="0"/>
              <a:t>Initial </a:t>
            </a:r>
            <a:r>
              <a:rPr lang="en-US" sz="8000" dirty="0"/>
              <a:t>design: Pulsed inputs</a:t>
            </a:r>
          </a:p>
          <a:p>
            <a:pPr lvl="1"/>
            <a:r>
              <a:rPr lang="en-US" sz="8000" dirty="0"/>
              <a:t>Changes occur when a tone is decoded</a:t>
            </a:r>
          </a:p>
          <a:p>
            <a:pPr lvl="1"/>
            <a:r>
              <a:rPr lang="en-US" sz="8000" dirty="0"/>
              <a:t>Sacrifice of 1 tone</a:t>
            </a:r>
          </a:p>
          <a:p>
            <a:pPr lvl="1"/>
            <a:r>
              <a:rPr lang="en-US" sz="8000" dirty="0"/>
              <a:t>Asynchronous: timing errors</a:t>
            </a:r>
          </a:p>
          <a:p>
            <a:r>
              <a:rPr lang="en-US" sz="8000" dirty="0"/>
              <a:t>Slow DTMF </a:t>
            </a:r>
            <a:r>
              <a:rPr lang="en-US" sz="8000" dirty="0" smtClean="0"/>
              <a:t>Decoding</a:t>
            </a:r>
          </a:p>
          <a:p>
            <a:endParaRPr lang="en-US" sz="6000" dirty="0"/>
          </a:p>
          <a:p>
            <a:endParaRPr lang="en-US" sz="6000" dirty="0" smtClean="0"/>
          </a:p>
          <a:p>
            <a:endParaRPr lang="en-US" sz="6000" dirty="0"/>
          </a:p>
          <a:p>
            <a:endParaRPr lang="en-US" sz="6000"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83156" y="2734697"/>
            <a:ext cx="3140766" cy="2602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70486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5.googleusercontent.com/TQPpLmL4EoPp1iTWSZTADmgVtrKiykK2MZn-IGI5YfR3PCSRSYheNY_7SkBbp55L4aVRYArff0KW9O6MwxsQ06G7rFedxsKuJ1Sba8oIF7r-u9pa3-jOk_fIGsqbIBKjrxkQvH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6243" y="755374"/>
            <a:ext cx="4718653" cy="44849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34736" y="239886"/>
            <a:ext cx="8042276" cy="773905"/>
          </a:xfrm>
          <a:solidFill>
            <a:schemeClr val="bg1"/>
          </a:solidFill>
        </p:spPr>
        <p:txBody>
          <a:bodyPr/>
          <a:lstStyle/>
          <a:p>
            <a:r>
              <a:rPr lang="en-US" sz="3600" dirty="0" smtClean="0"/>
              <a:t>DTMF Software State Diagram</a:t>
            </a:r>
            <a:endParaRPr lang="en-US" sz="3600" dirty="0"/>
          </a:p>
        </p:txBody>
      </p:sp>
    </p:spTree>
    <p:extLst>
      <p:ext uri="{BB962C8B-B14F-4D97-AF65-F5344CB8AC3E}">
        <p14:creationId xmlns:p14="http://schemas.microsoft.com/office/powerpoint/2010/main" val="222793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 Final Design</a:t>
            </a:r>
            <a:endParaRPr lang="en-US" dirty="0"/>
          </a:p>
        </p:txBody>
      </p:sp>
      <p:sp>
        <p:nvSpPr>
          <p:cNvPr id="3" name="Content Placeholder 2"/>
          <p:cNvSpPr>
            <a:spLocks noGrp="1"/>
          </p:cNvSpPr>
          <p:nvPr>
            <p:ph idx="1"/>
          </p:nvPr>
        </p:nvSpPr>
        <p:spPr/>
        <p:txBody>
          <a:bodyPr/>
          <a:lstStyle/>
          <a:p>
            <a:r>
              <a:rPr lang="en-US" dirty="0"/>
              <a:t>Latched DTMF decoded inputs</a:t>
            </a:r>
          </a:p>
          <a:p>
            <a:pPr lvl="1"/>
            <a:r>
              <a:rPr lang="en-US" dirty="0"/>
              <a:t>All tones usable </a:t>
            </a:r>
          </a:p>
          <a:p>
            <a:r>
              <a:rPr lang="en-US" dirty="0"/>
              <a:t>Faster Decoding Time</a:t>
            </a:r>
          </a:p>
          <a:p>
            <a:r>
              <a:rPr lang="en-US" dirty="0"/>
              <a:t>LCD Display</a:t>
            </a:r>
          </a:p>
          <a:p>
            <a:r>
              <a:rPr lang="en-US" dirty="0"/>
              <a:t>Status LED’s</a:t>
            </a:r>
          </a:p>
          <a:p>
            <a:r>
              <a:rPr lang="en-US" dirty="0"/>
              <a:t>Manual Switch</a:t>
            </a:r>
          </a:p>
          <a:p>
            <a:r>
              <a:rPr lang="en-US" dirty="0"/>
              <a:t>Audible Tone</a:t>
            </a:r>
          </a:p>
          <a:p>
            <a:pPr lvl="1"/>
            <a:endParaRPr lang="en-US" dirty="0"/>
          </a:p>
        </p:txBody>
      </p:sp>
    </p:spTree>
    <p:extLst>
      <p:ext uri="{BB962C8B-B14F-4D97-AF65-F5344CB8AC3E}">
        <p14:creationId xmlns:p14="http://schemas.microsoft.com/office/powerpoint/2010/main" val="4064892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49275" y="107576"/>
            <a:ext cx="8042276" cy="707433"/>
          </a:xfrm>
        </p:spPr>
        <p:txBody>
          <a:bodyPr/>
          <a:lstStyle/>
          <a:p>
            <a:r>
              <a:rPr lang="en-US" sz="3600" dirty="0" smtClean="0"/>
              <a:t>Switching Circuit Overview</a:t>
            </a:r>
            <a:endParaRPr lang="en-US" sz="3600" dirty="0">
              <a:solidFill>
                <a:schemeClr val="tx1"/>
              </a:solidFill>
              <a:latin typeface="Century Gothic" panose="020B0502020202020204" pitchFamily="34" charset="0"/>
            </a:endParaRPr>
          </a:p>
        </p:txBody>
      </p:sp>
      <p:sp>
        <p:nvSpPr>
          <p:cNvPr id="6" name="Content Placeholder 2"/>
          <p:cNvSpPr>
            <a:spLocks noGrp="1"/>
          </p:cNvSpPr>
          <p:nvPr>
            <p:ph idx="1"/>
          </p:nvPr>
        </p:nvSpPr>
        <p:spPr/>
        <p:txBody>
          <a:bodyPr/>
          <a:lstStyle/>
          <a:p>
            <a:r>
              <a:rPr lang="en-US" dirty="0" smtClean="0">
                <a:latin typeface="Century Gothic" panose="020B0502020202020204" pitchFamily="34" charset="0"/>
              </a:rPr>
              <a:t>Real time antenna switching</a:t>
            </a:r>
          </a:p>
          <a:p>
            <a:r>
              <a:rPr lang="en-US" dirty="0" smtClean="0">
                <a:latin typeface="Century Gothic" panose="020B0502020202020204" pitchFamily="34" charset="0"/>
              </a:rPr>
              <a:t>Provides power to antenna relays</a:t>
            </a:r>
          </a:p>
          <a:p>
            <a:r>
              <a:rPr lang="en-US" dirty="0" smtClean="0">
                <a:latin typeface="Century Gothic" panose="020B0502020202020204" pitchFamily="34" charset="0"/>
              </a:rPr>
              <a:t>Digital control and feedback signals</a:t>
            </a:r>
          </a:p>
        </p:txBody>
      </p:sp>
    </p:spTree>
    <p:extLst>
      <p:ext uri="{BB962C8B-B14F-4D97-AF65-F5344CB8AC3E}">
        <p14:creationId xmlns:p14="http://schemas.microsoft.com/office/powerpoint/2010/main" val="12505094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15330" y="107576"/>
            <a:ext cx="9259330" cy="687554"/>
          </a:xfrm>
        </p:spPr>
        <p:txBody>
          <a:bodyPr/>
          <a:lstStyle/>
          <a:p>
            <a:r>
              <a:rPr lang="en-US" sz="3600" dirty="0" smtClean="0"/>
              <a:t>Initial Design and Implementation</a:t>
            </a:r>
            <a:endParaRPr lang="en-US" sz="3600" dirty="0">
              <a:solidFill>
                <a:schemeClr val="tx1"/>
              </a:solidFill>
              <a:latin typeface="Century Gothic" panose="020B0502020202020204" pitchFamily="34" charset="0"/>
            </a:endParaRPr>
          </a:p>
        </p:txBody>
      </p:sp>
      <p:sp>
        <p:nvSpPr>
          <p:cNvPr id="6" name="Content Placeholder 2"/>
          <p:cNvSpPr>
            <a:spLocks noGrp="1"/>
          </p:cNvSpPr>
          <p:nvPr>
            <p:ph idx="1"/>
          </p:nvPr>
        </p:nvSpPr>
        <p:spPr>
          <a:xfrm>
            <a:off x="549275" y="1600201"/>
            <a:ext cx="8042276" cy="4343400"/>
          </a:xfrm>
        </p:spPr>
        <p:txBody>
          <a:bodyPr/>
          <a:lstStyle/>
          <a:p>
            <a:r>
              <a:rPr lang="en-US" dirty="0" smtClean="0">
                <a:latin typeface="Century Gothic" panose="020B0502020202020204" pitchFamily="34" charset="0"/>
              </a:rPr>
              <a:t>24 Volt Coaxial Relay </a:t>
            </a:r>
          </a:p>
          <a:p>
            <a:r>
              <a:rPr lang="en-US" dirty="0" smtClean="0">
                <a:latin typeface="Century Gothic" panose="020B0502020202020204" pitchFamily="34" charset="0"/>
              </a:rPr>
              <a:t>Power Supply</a:t>
            </a:r>
          </a:p>
          <a:p>
            <a:r>
              <a:rPr lang="en-US" dirty="0" smtClean="0">
                <a:latin typeface="Century Gothic" panose="020B0502020202020204" pitchFamily="34" charset="0"/>
              </a:rPr>
              <a:t>Digitally Controlled Power MOSFETs</a:t>
            </a:r>
          </a:p>
          <a:p>
            <a:r>
              <a:rPr lang="en-US" dirty="0" smtClean="0">
                <a:latin typeface="Century Gothic" panose="020B0502020202020204" pitchFamily="34" charset="0"/>
              </a:rPr>
              <a:t>Digital Feedback Signals</a:t>
            </a:r>
          </a:p>
        </p:txBody>
      </p:sp>
    </p:spTree>
    <p:extLst>
      <p:ext uri="{BB962C8B-B14F-4D97-AF65-F5344CB8AC3E}">
        <p14:creationId xmlns:p14="http://schemas.microsoft.com/office/powerpoint/2010/main" val="3354057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49275" y="107576"/>
            <a:ext cx="8042276" cy="727311"/>
          </a:xfrm>
        </p:spPr>
        <p:txBody>
          <a:bodyPr/>
          <a:lstStyle/>
          <a:p>
            <a:r>
              <a:rPr lang="en-US" sz="3600" dirty="0" smtClean="0"/>
              <a:t>Challenges</a:t>
            </a:r>
            <a:endParaRPr lang="en-US" sz="3600" dirty="0">
              <a:solidFill>
                <a:schemeClr val="tx1"/>
              </a:solidFill>
              <a:latin typeface="Century Gothic" panose="020B0502020202020204" pitchFamily="34" charset="0"/>
            </a:endParaRPr>
          </a:p>
        </p:txBody>
      </p:sp>
      <p:sp>
        <p:nvSpPr>
          <p:cNvPr id="6" name="Content Placeholder 2"/>
          <p:cNvSpPr>
            <a:spLocks noGrp="1"/>
          </p:cNvSpPr>
          <p:nvPr>
            <p:ph idx="1"/>
          </p:nvPr>
        </p:nvSpPr>
        <p:spPr/>
        <p:txBody>
          <a:bodyPr/>
          <a:lstStyle/>
          <a:p>
            <a:r>
              <a:rPr lang="en-US" dirty="0" smtClean="0">
                <a:latin typeface="Century Gothic" panose="020B0502020202020204" pitchFamily="34" charset="0"/>
              </a:rPr>
              <a:t>Rectified DC Voltage</a:t>
            </a:r>
          </a:p>
          <a:p>
            <a:r>
              <a:rPr lang="en-US" dirty="0" smtClean="0">
                <a:latin typeface="Century Gothic" panose="020B0502020202020204" pitchFamily="34" charset="0"/>
              </a:rPr>
              <a:t>Power Resistor Temperature</a:t>
            </a:r>
          </a:p>
          <a:p>
            <a:r>
              <a:rPr lang="en-US" dirty="0" smtClean="0">
                <a:latin typeface="Century Gothic" panose="020B0502020202020204" pitchFamily="34" charset="0"/>
              </a:rPr>
              <a:t>Insufficient Feedback</a:t>
            </a:r>
          </a:p>
          <a:p>
            <a:r>
              <a:rPr lang="en-US" dirty="0" smtClean="0">
                <a:latin typeface="Century Gothic" panose="020B0502020202020204" pitchFamily="34" charset="0"/>
              </a:rPr>
              <a:t>Relay Temperature</a:t>
            </a:r>
          </a:p>
        </p:txBody>
      </p:sp>
    </p:spTree>
    <p:extLst>
      <p:ext uri="{BB962C8B-B14F-4D97-AF65-F5344CB8AC3E}">
        <p14:creationId xmlns:p14="http://schemas.microsoft.com/office/powerpoint/2010/main" val="14972858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549275" y="107576"/>
            <a:ext cx="8042276" cy="687554"/>
          </a:xfrm>
          <a:solidFill>
            <a:schemeClr val="bg1"/>
          </a:solidFill>
        </p:spPr>
        <p:txBody>
          <a:bodyPr/>
          <a:lstStyle/>
          <a:p>
            <a:r>
              <a:rPr lang="en-US" sz="3600" dirty="0" smtClean="0"/>
              <a:t>Final Design</a:t>
            </a:r>
            <a:endParaRPr lang="en-US" sz="3600" dirty="0">
              <a:solidFill>
                <a:schemeClr val="tx1"/>
              </a:solidFill>
              <a:latin typeface="Century Gothic" panose="020B0502020202020204" pitchFamily="34" charset="0"/>
            </a:endParaRPr>
          </a:p>
        </p:txBody>
      </p:sp>
      <p:sp>
        <p:nvSpPr>
          <p:cNvPr id="4" name="Content Placeholder 2"/>
          <p:cNvSpPr>
            <a:spLocks noGrp="1"/>
          </p:cNvSpPr>
          <p:nvPr>
            <p:ph idx="1"/>
          </p:nvPr>
        </p:nvSpPr>
        <p:spPr>
          <a:xfrm>
            <a:off x="549275" y="1600201"/>
            <a:ext cx="8042276" cy="4343400"/>
          </a:xfrm>
        </p:spPr>
        <p:txBody>
          <a:bodyPr/>
          <a:lstStyle/>
          <a:p>
            <a:r>
              <a:rPr lang="en-US" dirty="0" smtClean="0">
                <a:latin typeface="Century Gothic" panose="020B0502020202020204" pitchFamily="34" charset="0"/>
              </a:rPr>
              <a:t>Project Enclosure</a:t>
            </a:r>
          </a:p>
          <a:p>
            <a:r>
              <a:rPr lang="en-US" dirty="0" smtClean="0">
                <a:latin typeface="Century Gothic" panose="020B0502020202020204" pitchFamily="34" charset="0"/>
              </a:rPr>
              <a:t>DB9 Connections</a:t>
            </a:r>
          </a:p>
          <a:p>
            <a:r>
              <a:rPr lang="en-US" dirty="0" smtClean="0">
                <a:latin typeface="Century Gothic" panose="020B0502020202020204" pitchFamily="34" charset="0"/>
              </a:rPr>
              <a:t>Status LEDs</a:t>
            </a:r>
          </a:p>
        </p:txBody>
      </p:sp>
    </p:spTree>
    <p:extLst>
      <p:ext uri="{BB962C8B-B14F-4D97-AF65-F5344CB8AC3E}">
        <p14:creationId xmlns:p14="http://schemas.microsoft.com/office/powerpoint/2010/main" val="1579035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Vertical Antenna</a:t>
            </a:r>
            <a:r>
              <a:rPr lang="en-US" b="1" dirty="0" smtClean="0"/>
              <a:t/>
            </a:r>
            <a:br>
              <a:rPr lang="en-US" b="1" dirty="0" smtClean="0"/>
            </a:br>
            <a:endParaRPr lang="en-US" b="1" dirty="0"/>
          </a:p>
        </p:txBody>
      </p:sp>
      <p:sp>
        <p:nvSpPr>
          <p:cNvPr id="4" name="Content Placeholder 3"/>
          <p:cNvSpPr>
            <a:spLocks noGrp="1"/>
          </p:cNvSpPr>
          <p:nvPr>
            <p:ph idx="1"/>
          </p:nvPr>
        </p:nvSpPr>
        <p:spPr>
          <a:xfrm>
            <a:off x="838834" y="1362154"/>
            <a:ext cx="7520306" cy="893366"/>
          </a:xfrm>
        </p:spPr>
        <p:txBody>
          <a:bodyPr/>
          <a:lstStyle/>
          <a:p>
            <a:r>
              <a:rPr lang="en-US" dirty="0" smtClean="0"/>
              <a:t>Current antenna is vertical, linearly polarized</a:t>
            </a:r>
            <a:endParaRPr lang="en-US" dirty="0"/>
          </a:p>
        </p:txBody>
      </p:sp>
      <p:pic>
        <p:nvPicPr>
          <p:cNvPr id="2056" name="Picture 8" descr="C:\Users\ctatosia\Desktop\i-afc137b45ae9e08e879f3ab678d07f1e-pollin.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9362" y="2377707"/>
            <a:ext cx="48768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5922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Vertical Antenna</a:t>
            </a:r>
            <a:br>
              <a:rPr lang="en-US" dirty="0" smtClean="0"/>
            </a:br>
            <a:endParaRPr lang="en-US" dirty="0"/>
          </a:p>
        </p:txBody>
      </p:sp>
      <p:sp>
        <p:nvSpPr>
          <p:cNvPr id="4" name="Content Placeholder 3"/>
          <p:cNvSpPr>
            <a:spLocks noGrp="1"/>
          </p:cNvSpPr>
          <p:nvPr>
            <p:ph idx="1"/>
          </p:nvPr>
        </p:nvSpPr>
        <p:spPr>
          <a:xfrm>
            <a:off x="244474" y="1600201"/>
            <a:ext cx="4792346" cy="3550919"/>
          </a:xfrm>
        </p:spPr>
        <p:txBody>
          <a:bodyPr/>
          <a:lstStyle/>
          <a:p>
            <a:r>
              <a:rPr lang="en-US" dirty="0" smtClean="0"/>
              <a:t>Coverage areas obstructed by trees, hills, buildings, etc. </a:t>
            </a:r>
          </a:p>
          <a:p>
            <a:r>
              <a:rPr lang="en-US" dirty="0"/>
              <a:t>Polarization angle can be shifted, </a:t>
            </a:r>
            <a:r>
              <a:rPr lang="en-US" dirty="0" smtClean="0"/>
              <a:t>as the wave propagates</a:t>
            </a:r>
          </a:p>
          <a:p>
            <a:r>
              <a:rPr lang="en-US" dirty="0" smtClean="0"/>
              <a:t>This results </a:t>
            </a:r>
            <a:r>
              <a:rPr lang="en-US" dirty="0"/>
              <a:t>in significant power loss (</a:t>
            </a:r>
            <a:r>
              <a:rPr lang="en-US" dirty="0" smtClean="0"/>
              <a:t>20+ </a:t>
            </a:r>
            <a:r>
              <a:rPr lang="en-US" dirty="0"/>
              <a:t>dB</a:t>
            </a:r>
            <a:r>
              <a:rPr lang="en-US" dirty="0" smtClean="0"/>
              <a:t>) if cross-polarized</a:t>
            </a:r>
            <a:endParaRPr lang="en-US" dirty="0"/>
          </a:p>
          <a:p>
            <a:endParaRPr lang="en-US" dirty="0" smtClean="0"/>
          </a:p>
          <a:p>
            <a:endParaRPr lang="en-US" dirty="0" smtClean="0"/>
          </a:p>
        </p:txBody>
      </p:sp>
      <p:pic>
        <p:nvPicPr>
          <p:cNvPr id="3074" name="Picture 2" descr="C:\Users\ctatosia\Desktop\optrot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flipH="1" flipV="1">
            <a:off x="5150800" y="1824672"/>
            <a:ext cx="2477453" cy="274528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ctatosia\Desktop\X200A.jpg"/>
          <p:cNvPicPr>
            <a:picLocks noChangeAspect="1" noChangeArrowheads="1"/>
          </p:cNvPicPr>
          <p:nvPr/>
        </p:nvPicPr>
        <p:blipFill rotWithShape="1">
          <a:blip r:embed="rId3">
            <a:extLst>
              <a:ext uri="{28A0092B-C50C-407E-A947-70E740481C1C}">
                <a14:useLocalDpi xmlns:a14="http://schemas.microsoft.com/office/drawing/2010/main" val="0"/>
              </a:ext>
            </a:extLst>
          </a:blip>
          <a:srcRect l="28278" t="-293" r="30930" b="293"/>
          <a:stretch/>
        </p:blipFill>
        <p:spPr bwMode="auto">
          <a:xfrm>
            <a:off x="7528178" y="1141684"/>
            <a:ext cx="927608" cy="227402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74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CPOL Antenna</a:t>
            </a:r>
            <a:br>
              <a:rPr lang="en-US" dirty="0" smtClean="0"/>
            </a:br>
            <a:endParaRPr lang="en-US" dirty="0"/>
          </a:p>
        </p:txBody>
      </p:sp>
      <p:sp>
        <p:nvSpPr>
          <p:cNvPr id="4" name="Content Placeholder 3"/>
          <p:cNvSpPr>
            <a:spLocks noGrp="1"/>
          </p:cNvSpPr>
          <p:nvPr>
            <p:ph idx="1"/>
          </p:nvPr>
        </p:nvSpPr>
        <p:spPr>
          <a:xfrm>
            <a:off x="244474" y="1600201"/>
            <a:ext cx="4792346" cy="3550919"/>
          </a:xfrm>
        </p:spPr>
        <p:txBody>
          <a:bodyPr/>
          <a:lstStyle/>
          <a:p>
            <a:r>
              <a:rPr lang="en-US" dirty="0" smtClean="0"/>
              <a:t>Circular polarization can offer significant improvement in repeater performance </a:t>
            </a:r>
          </a:p>
          <a:p>
            <a:r>
              <a:rPr lang="en-US" dirty="0" smtClean="0"/>
              <a:t>Immune  to changes in polarization angle</a:t>
            </a:r>
          </a:p>
          <a:p>
            <a:r>
              <a:rPr lang="en-US" dirty="0" smtClean="0"/>
              <a:t>3 dB loss regardless of linear polarization angle</a:t>
            </a:r>
          </a:p>
          <a:p>
            <a:endParaRPr lang="en-US" dirty="0" smtClean="0"/>
          </a:p>
        </p:txBody>
      </p:sp>
      <p:pic>
        <p:nvPicPr>
          <p:cNvPr id="7" name="Picture 6" descr="C:\Users\ctatosia\Desktop\X200A.jpg"/>
          <p:cNvPicPr>
            <a:picLocks noChangeAspect="1" noChangeArrowheads="1"/>
          </p:cNvPicPr>
          <p:nvPr/>
        </p:nvPicPr>
        <p:blipFill rotWithShape="1">
          <a:blip r:embed="rId2">
            <a:extLst>
              <a:ext uri="{28A0092B-C50C-407E-A947-70E740481C1C}">
                <a14:useLocalDpi xmlns:a14="http://schemas.microsoft.com/office/drawing/2010/main" val="0"/>
              </a:ext>
            </a:extLst>
          </a:blip>
          <a:srcRect l="28278" t="-293" r="30930" b="293"/>
          <a:stretch/>
        </p:blipFill>
        <p:spPr bwMode="auto">
          <a:xfrm>
            <a:off x="7528178" y="1141684"/>
            <a:ext cx="927608" cy="2274028"/>
          </a:xfrm>
          <a:prstGeom prst="rect">
            <a:avLst/>
          </a:prstGeom>
          <a:noFill/>
          <a:effectLst>
            <a:softEdge rad="31750"/>
          </a:effectLst>
          <a:extLst>
            <a:ext uri="{909E8E84-426E-40DD-AFC4-6F175D3DCCD1}">
              <a14:hiddenFill xmlns:a14="http://schemas.microsoft.com/office/drawing/2010/main">
                <a:solidFill>
                  <a:srgbClr val="FFFFFF"/>
                </a:solidFill>
              </a14:hiddenFill>
            </a:ext>
          </a:extLst>
        </p:spPr>
      </p:pic>
      <p:pic>
        <p:nvPicPr>
          <p:cNvPr id="6146" name="Picture 2" descr="C:\Users\ctatosia\Desktop\circular3.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427705" y="2278698"/>
            <a:ext cx="2457450" cy="2733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089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31538"/>
          </a:xfrm>
        </p:spPr>
        <p:txBody>
          <a:bodyPr/>
          <a:lstStyle/>
          <a:p>
            <a:r>
              <a:rPr lang="en-US" dirty="0" smtClean="0"/>
              <a:t>Amateur Radio</a:t>
            </a:r>
            <a:endParaRPr lang="en-US" dirty="0"/>
          </a:p>
        </p:txBody>
      </p:sp>
      <p:sp>
        <p:nvSpPr>
          <p:cNvPr id="3" name="Content Placeholder 2"/>
          <p:cNvSpPr>
            <a:spLocks noGrp="1"/>
          </p:cNvSpPr>
          <p:nvPr>
            <p:ph idx="1"/>
          </p:nvPr>
        </p:nvSpPr>
        <p:spPr>
          <a:xfrm>
            <a:off x="549275" y="1466851"/>
            <a:ext cx="8042276" cy="4343400"/>
          </a:xfrm>
        </p:spPr>
        <p:txBody>
          <a:bodyPr>
            <a:normAutofit fontScale="92500" lnSpcReduction="20000"/>
          </a:bodyPr>
          <a:lstStyle/>
          <a:p>
            <a:pPr marL="0" indent="0">
              <a:buNone/>
            </a:pPr>
            <a:r>
              <a:rPr lang="en-US" b="1" dirty="0" smtClean="0"/>
              <a:t>What is Amateur Radio?</a:t>
            </a:r>
          </a:p>
          <a:p>
            <a:pPr marL="0" indent="0">
              <a:buNone/>
            </a:pPr>
            <a:r>
              <a:rPr lang="en-US" dirty="0" smtClean="0"/>
              <a:t>“</a:t>
            </a:r>
            <a:r>
              <a:rPr lang="en-US" i="1" dirty="0" smtClean="0"/>
              <a:t>Radio </a:t>
            </a:r>
            <a:r>
              <a:rPr lang="en-US" i="1" dirty="0"/>
              <a:t>amateurs, often called “hams,” enjoy radio technology as a hobby. But it's also a service –a vital service that has saved lives when regular communication systems failed</a:t>
            </a:r>
            <a:r>
              <a:rPr lang="en-US" dirty="0" smtClean="0"/>
              <a:t>.</a:t>
            </a:r>
            <a:r>
              <a:rPr lang="en-US" i="1" dirty="0" smtClean="0"/>
              <a:t>” </a:t>
            </a:r>
          </a:p>
          <a:p>
            <a:pPr marL="0" indent="0">
              <a:buNone/>
            </a:pPr>
            <a:r>
              <a:rPr lang="en-US" b="1" dirty="0" smtClean="0"/>
              <a:t>What’s the appeal of Ham Radio?</a:t>
            </a:r>
          </a:p>
          <a:p>
            <a:pPr marL="0" indent="0">
              <a:buNone/>
            </a:pPr>
            <a:r>
              <a:rPr lang="en-US" dirty="0" smtClean="0"/>
              <a:t>“</a:t>
            </a:r>
            <a:r>
              <a:rPr lang="en-US" i="1" dirty="0" smtClean="0"/>
              <a:t>Hams </a:t>
            </a:r>
            <a:r>
              <a:rPr lang="en-US" i="1" dirty="0"/>
              <a:t>are at the cutting edge of many technologies.  They provide thousands of hours of volunteer community and emergency services when normal communications go down or are overloaded.  All of them enjoy being creators, not just consumers, of wireless technology</a:t>
            </a:r>
            <a:r>
              <a:rPr lang="en-US" i="1" dirty="0" smtClean="0"/>
              <a:t>.” – ARRL</a:t>
            </a:r>
            <a:endParaRPr lang="en-US" dirty="0"/>
          </a:p>
        </p:txBody>
      </p:sp>
    </p:spTree>
    <p:extLst>
      <p:ext uri="{BB962C8B-B14F-4D97-AF65-F5344CB8AC3E}">
        <p14:creationId xmlns:p14="http://schemas.microsoft.com/office/powerpoint/2010/main" val="21274817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CPOL Antenna</a:t>
            </a:r>
            <a:br>
              <a:rPr lang="en-US" dirty="0" smtClean="0"/>
            </a:br>
            <a:r>
              <a:rPr lang="en-US" sz="3200" dirty="0" smtClean="0"/>
              <a:t>Design Specifications</a:t>
            </a:r>
            <a:endParaRPr lang="en-US" sz="3200" dirty="0"/>
          </a:p>
        </p:txBody>
      </p:sp>
      <p:sp>
        <p:nvSpPr>
          <p:cNvPr id="3" name="Content Placeholder 2"/>
          <p:cNvSpPr>
            <a:spLocks noGrp="1"/>
          </p:cNvSpPr>
          <p:nvPr>
            <p:ph idx="1"/>
          </p:nvPr>
        </p:nvSpPr>
        <p:spPr>
          <a:xfrm>
            <a:off x="-263611" y="1353916"/>
            <a:ext cx="7232308" cy="4487561"/>
          </a:xfrm>
        </p:spPr>
        <p:txBody>
          <a:bodyPr/>
          <a:lstStyle/>
          <a:p>
            <a:endParaRPr dirty="0" smtClean="0"/>
          </a:p>
          <a:p>
            <a:pPr lvl="3" fontAlgn="base"/>
            <a:r>
              <a:rPr lang="en-US" dirty="0" smtClean="0"/>
              <a:t>Omnidirectional multi-element antenna array which radiates with circular polarization</a:t>
            </a:r>
          </a:p>
          <a:p>
            <a:pPr lvl="3" fontAlgn="base"/>
            <a:r>
              <a:rPr lang="en-US" dirty="0" smtClean="0"/>
              <a:t>Achieve gain comparable to current linear antenna (6.7 </a:t>
            </a:r>
            <a:r>
              <a:rPr lang="en-US" dirty="0" err="1" smtClean="0"/>
              <a:t>dBi</a:t>
            </a:r>
            <a:r>
              <a:rPr lang="en-US" dirty="0" smtClean="0"/>
              <a:t> in the horizontal)</a:t>
            </a:r>
            <a:endParaRPr dirty="0" smtClean="0"/>
          </a:p>
          <a:p>
            <a:endParaRPr lang="en-US" dirty="0"/>
          </a:p>
        </p:txBody>
      </p:sp>
      <p:pic>
        <p:nvPicPr>
          <p:cNvPr id="4098" name="Picture 2" descr="C:\Users\ctatosia\Desktop\f22ar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305" y="3527743"/>
            <a:ext cx="3125520" cy="3147377"/>
          </a:xfrm>
          <a:prstGeom prst="roundRect">
            <a:avLst>
              <a:gd name="adj" fmla="val 8594"/>
            </a:avLst>
          </a:prstGeom>
          <a:solidFill>
            <a:srgbClr val="FFFFFF">
              <a:shade val="85000"/>
            </a:srgbClr>
          </a:solidFill>
          <a:ln>
            <a:solidFill>
              <a:schemeClr val="tx1"/>
            </a:solid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527418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CPOL Antenna</a:t>
            </a:r>
            <a:br>
              <a:rPr lang="en-US" dirty="0" smtClean="0"/>
            </a:br>
            <a:r>
              <a:rPr lang="en-US" sz="3200" dirty="0" smtClean="0"/>
              <a:t>Approach</a:t>
            </a:r>
            <a:endParaRPr lang="en-US" sz="3600" dirty="0"/>
          </a:p>
        </p:txBody>
      </p:sp>
      <p:sp>
        <p:nvSpPr>
          <p:cNvPr id="3" name="Content Placeholder 2"/>
          <p:cNvSpPr>
            <a:spLocks noGrp="1"/>
          </p:cNvSpPr>
          <p:nvPr>
            <p:ph idx="1"/>
          </p:nvPr>
        </p:nvSpPr>
        <p:spPr>
          <a:xfrm>
            <a:off x="549274" y="1600201"/>
            <a:ext cx="4203957" cy="4343400"/>
          </a:xfrm>
        </p:spPr>
        <p:txBody>
          <a:bodyPr/>
          <a:lstStyle/>
          <a:p>
            <a:endParaRPr dirty="0" smtClean="0"/>
          </a:p>
          <a:p>
            <a:pPr fontAlgn="base"/>
            <a:r>
              <a:rPr lang="en-US" dirty="0" smtClean="0"/>
              <a:t>Design based on Shively patent (circa 1971), alternatively using copper tubing and a balanced feed line</a:t>
            </a:r>
          </a:p>
          <a:p>
            <a:pPr fontAlgn="base"/>
            <a:r>
              <a:rPr lang="en-US" dirty="0" smtClean="0"/>
              <a:t>Optimize gain and axial ratio in NEC simulation</a:t>
            </a:r>
            <a:endParaRPr dirty="0" smtClean="0"/>
          </a:p>
          <a:p>
            <a:endParaRPr lang="en-US" dirty="0"/>
          </a:p>
        </p:txBody>
      </p:sp>
      <p:pic>
        <p:nvPicPr>
          <p:cNvPr id="7170" name="Picture 2" descr="C:\Users\ctatosia\Desktop\shivel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279" y="2436986"/>
            <a:ext cx="2684961" cy="253043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11892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Design</a:t>
            </a:r>
            <a:br>
              <a:rPr lang="en-US" dirty="0" smtClean="0"/>
            </a:br>
            <a:r>
              <a:rPr lang="en-US" sz="3200" dirty="0" smtClean="0"/>
              <a:t>Simulation Results</a:t>
            </a:r>
            <a:endParaRPr lang="en-US" sz="4000" dirty="0"/>
          </a:p>
        </p:txBody>
      </p:sp>
      <p:sp>
        <p:nvSpPr>
          <p:cNvPr id="3" name="Content Placeholder 2"/>
          <p:cNvSpPr>
            <a:spLocks noGrp="1"/>
          </p:cNvSpPr>
          <p:nvPr>
            <p:ph idx="1"/>
          </p:nvPr>
        </p:nvSpPr>
        <p:spPr>
          <a:xfrm>
            <a:off x="549275" y="1600201"/>
            <a:ext cx="4601845" cy="4343400"/>
          </a:xfrm>
        </p:spPr>
        <p:txBody>
          <a:bodyPr/>
          <a:lstStyle/>
          <a:p>
            <a:endParaRPr dirty="0" smtClean="0"/>
          </a:p>
          <a:p>
            <a:pPr fontAlgn="base"/>
            <a:r>
              <a:rPr lang="en-US" dirty="0" smtClean="0"/>
              <a:t>Achieves circular polarization, but low axial ratio in front and back</a:t>
            </a:r>
          </a:p>
          <a:p>
            <a:pPr fontAlgn="base"/>
            <a:r>
              <a:rPr lang="en-US" dirty="0" smtClean="0"/>
              <a:t>Single element horizontal gain of 2.3 </a:t>
            </a:r>
            <a:r>
              <a:rPr lang="en-US" dirty="0" err="1" smtClean="0"/>
              <a:t>dBi</a:t>
            </a:r>
            <a:endParaRPr dirty="0" smtClean="0"/>
          </a:p>
          <a:p>
            <a:endParaRPr lang="en-US" dirty="0"/>
          </a:p>
        </p:txBody>
      </p:sp>
      <p:pic>
        <p:nvPicPr>
          <p:cNvPr id="8197" name="Picture 5" descr="C:\Users\ctatosia\Desktop\KK6OWB_first design 3d.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5659" y="2101215"/>
            <a:ext cx="3254296" cy="370522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134100" y="5875019"/>
            <a:ext cx="2072640" cy="246221"/>
          </a:xfrm>
          <a:prstGeom prst="rect">
            <a:avLst/>
          </a:prstGeom>
          <a:noFill/>
        </p:spPr>
        <p:txBody>
          <a:bodyPr wrap="square" rtlCol="0">
            <a:spAutoFit/>
          </a:bodyPr>
          <a:lstStyle/>
          <a:p>
            <a:r>
              <a:rPr lang="en-US" sz="1000" dirty="0" smtClean="0"/>
              <a:t>Free space radiation pattern.</a:t>
            </a:r>
            <a:endParaRPr lang="en-US" sz="1000" dirty="0"/>
          </a:p>
        </p:txBody>
      </p:sp>
    </p:spTree>
    <p:extLst>
      <p:ext uri="{BB962C8B-B14F-4D97-AF65-F5344CB8AC3E}">
        <p14:creationId xmlns:p14="http://schemas.microsoft.com/office/powerpoint/2010/main" val="2075376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679076"/>
            <a:ext cx="8042276" cy="686946"/>
          </a:xfrm>
        </p:spPr>
        <p:txBody>
          <a:bodyPr/>
          <a:lstStyle/>
          <a:p>
            <a:r>
              <a:rPr lang="en-US" dirty="0" smtClean="0"/>
              <a:t>Results</a:t>
            </a:r>
            <a:br>
              <a:rPr lang="en-US" dirty="0" smtClean="0"/>
            </a:br>
            <a:r>
              <a:rPr lang="en-US" sz="3200" dirty="0" smtClean="0"/>
              <a:t>Feed Impedance</a:t>
            </a:r>
            <a:endParaRPr lang="en-US" dirty="0"/>
          </a:p>
        </p:txBody>
      </p:sp>
      <p:sp>
        <p:nvSpPr>
          <p:cNvPr id="3" name="Content Placeholder 2"/>
          <p:cNvSpPr>
            <a:spLocks noGrp="1"/>
          </p:cNvSpPr>
          <p:nvPr>
            <p:ph idx="1"/>
          </p:nvPr>
        </p:nvSpPr>
        <p:spPr>
          <a:xfrm>
            <a:off x="549275" y="1600201"/>
            <a:ext cx="4868545" cy="4343400"/>
          </a:xfrm>
        </p:spPr>
        <p:txBody>
          <a:bodyPr/>
          <a:lstStyle/>
          <a:p>
            <a:pPr marL="0" indent="0" fontAlgn="base">
              <a:buNone/>
            </a:pPr>
            <a:endParaRPr dirty="0" smtClean="0"/>
          </a:p>
          <a:p>
            <a:endParaRPr lang="en-US" dirty="0"/>
          </a:p>
        </p:txBody>
      </p:sp>
      <p:pic>
        <p:nvPicPr>
          <p:cNvPr id="10242" name="Picture 2" descr="C:\Users\ctatosia\Desktop\Final Presentation Senior Design\Actual Measurements\Unmounted\unmatch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2801" y="1804172"/>
            <a:ext cx="3695468" cy="3755752"/>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pic>
        <p:nvPicPr>
          <p:cNvPr id="10243" name="Picture 3" descr="C:\Users\ctatosia\Desktop\Final Presentation Senior Design\Simulation\Impedance\Cycloid_Prototype_Rev_1.0.bmp"/>
          <p:cNvPicPr>
            <a:picLocks noChangeAspect="1" noChangeArrowheads="1"/>
          </p:cNvPicPr>
          <p:nvPr/>
        </p:nvPicPr>
        <p:blipFill rotWithShape="1">
          <a:blip r:embed="rId3">
            <a:extLst>
              <a:ext uri="{28A0092B-C50C-407E-A947-70E740481C1C}">
                <a14:useLocalDpi xmlns:a14="http://schemas.microsoft.com/office/drawing/2010/main" val="0"/>
              </a:ext>
            </a:extLst>
          </a:blip>
          <a:srcRect l="17990"/>
          <a:stretch/>
        </p:blipFill>
        <p:spPr bwMode="auto">
          <a:xfrm>
            <a:off x="374734" y="1804172"/>
            <a:ext cx="3863808" cy="3755752"/>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845628" y="5654040"/>
            <a:ext cx="922020" cy="261610"/>
          </a:xfrm>
          <a:prstGeom prst="rect">
            <a:avLst/>
          </a:prstGeom>
          <a:noFill/>
        </p:spPr>
        <p:txBody>
          <a:bodyPr wrap="square" rtlCol="0">
            <a:spAutoFit/>
          </a:bodyPr>
          <a:lstStyle/>
          <a:p>
            <a:r>
              <a:rPr lang="en-US" sz="1100" dirty="0" smtClean="0"/>
              <a:t>Simulation</a:t>
            </a:r>
            <a:endParaRPr lang="en-US" sz="1100" dirty="0"/>
          </a:p>
        </p:txBody>
      </p:sp>
      <p:sp>
        <p:nvSpPr>
          <p:cNvPr id="10" name="TextBox 9"/>
          <p:cNvSpPr txBox="1"/>
          <p:nvPr/>
        </p:nvSpPr>
        <p:spPr>
          <a:xfrm>
            <a:off x="6489524" y="5681991"/>
            <a:ext cx="1054275" cy="261610"/>
          </a:xfrm>
          <a:prstGeom prst="rect">
            <a:avLst/>
          </a:prstGeom>
          <a:noFill/>
        </p:spPr>
        <p:txBody>
          <a:bodyPr wrap="square" rtlCol="0">
            <a:spAutoFit/>
          </a:bodyPr>
          <a:lstStyle/>
          <a:p>
            <a:r>
              <a:rPr lang="en-US" sz="1100" dirty="0" smtClean="0"/>
              <a:t>Measurement</a:t>
            </a:r>
            <a:endParaRPr lang="en-US" sz="1100" dirty="0"/>
          </a:p>
        </p:txBody>
      </p:sp>
    </p:spTree>
    <p:extLst>
      <p:ext uri="{BB962C8B-B14F-4D97-AF65-F5344CB8AC3E}">
        <p14:creationId xmlns:p14="http://schemas.microsoft.com/office/powerpoint/2010/main" val="1095211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Impedance Matching Network</a:t>
            </a:r>
            <a:r>
              <a:rPr lang="en-US" dirty="0" smtClean="0"/>
              <a:t/>
            </a:r>
            <a:br>
              <a:rPr lang="en-US" dirty="0" smtClean="0"/>
            </a:br>
            <a:r>
              <a:rPr lang="en-US" sz="3200" dirty="0" smtClean="0"/>
              <a:t>Simulation</a:t>
            </a:r>
            <a:endParaRPr lang="en-US" dirty="0"/>
          </a:p>
        </p:txBody>
      </p:sp>
      <p:sp>
        <p:nvSpPr>
          <p:cNvPr id="3" name="Content Placeholder 2"/>
          <p:cNvSpPr>
            <a:spLocks noGrp="1"/>
          </p:cNvSpPr>
          <p:nvPr>
            <p:ph idx="1"/>
          </p:nvPr>
        </p:nvSpPr>
        <p:spPr>
          <a:xfrm>
            <a:off x="549275" y="1600201"/>
            <a:ext cx="4868545" cy="4343400"/>
          </a:xfrm>
        </p:spPr>
        <p:txBody>
          <a:bodyPr/>
          <a:lstStyle/>
          <a:p>
            <a:pPr marL="0" indent="0" fontAlgn="base">
              <a:buNone/>
            </a:pPr>
            <a:endParaRPr dirty="0" smtClean="0"/>
          </a:p>
          <a:p>
            <a:endParaRPr lang="en-US" dirty="0"/>
          </a:p>
        </p:txBody>
      </p:sp>
      <p:pic>
        <p:nvPicPr>
          <p:cNvPr id="9218" name="Picture 2" descr="C:\Users\ctatosia\Desktop\Final Presentation Senior Design\Simulation\Impedance\image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 y="2171408"/>
            <a:ext cx="3986848" cy="2981047"/>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descr="C:\Users\ctatosia\Desktop\Final Presentation Senior Design\Simulation\Impedance\imag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0142" y="1802870"/>
            <a:ext cx="3471409" cy="3471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25106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
            <a:ext cx="8042276" cy="1417320"/>
          </a:xfrm>
        </p:spPr>
        <p:txBody>
          <a:bodyPr/>
          <a:lstStyle/>
          <a:p>
            <a:r>
              <a:rPr lang="en-US" sz="4000" dirty="0" smtClean="0"/>
              <a:t>Impedance Matching Network</a:t>
            </a:r>
            <a:r>
              <a:rPr lang="en-US" dirty="0" smtClean="0"/>
              <a:t/>
            </a:r>
            <a:br>
              <a:rPr lang="en-US" dirty="0" smtClean="0"/>
            </a:br>
            <a:r>
              <a:rPr lang="en-US" sz="3200" dirty="0" smtClean="0"/>
              <a:t>Results</a:t>
            </a:r>
            <a:endParaRPr lang="en-US" sz="3200" dirty="0"/>
          </a:p>
        </p:txBody>
      </p:sp>
      <p:sp>
        <p:nvSpPr>
          <p:cNvPr id="3" name="Content Placeholder 2"/>
          <p:cNvSpPr>
            <a:spLocks noGrp="1"/>
          </p:cNvSpPr>
          <p:nvPr>
            <p:ph idx="1"/>
          </p:nvPr>
        </p:nvSpPr>
        <p:spPr/>
        <p:txBody>
          <a:bodyPr/>
          <a:lstStyle/>
          <a:p>
            <a:endParaRPr dirty="0" smtClean="0"/>
          </a:p>
          <a:p>
            <a:endParaRPr lang="en-US" dirty="0"/>
          </a:p>
        </p:txBody>
      </p:sp>
      <p:pic>
        <p:nvPicPr>
          <p:cNvPr id="1126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43121" b="65964"/>
          <a:stretch/>
        </p:blipFill>
        <p:spPr bwMode="auto">
          <a:xfrm>
            <a:off x="5486400" y="3083877"/>
            <a:ext cx="2268220" cy="1014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descr="C:\Users\ctatosia\Desktop\Final Presentation Senior Design\Actual Measurements\Unmounted\shunt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8640" y="1859279"/>
            <a:ext cx="3346028" cy="3463925"/>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727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
            <a:ext cx="8042276" cy="1417320"/>
          </a:xfrm>
        </p:spPr>
        <p:txBody>
          <a:bodyPr/>
          <a:lstStyle/>
          <a:p>
            <a:r>
              <a:rPr lang="en-US" sz="4000" dirty="0" smtClean="0"/>
              <a:t>Impedance Matching Network</a:t>
            </a:r>
            <a:r>
              <a:rPr lang="en-US" dirty="0" smtClean="0"/>
              <a:t/>
            </a:r>
            <a:br>
              <a:rPr lang="en-US" dirty="0" smtClean="0"/>
            </a:br>
            <a:r>
              <a:rPr lang="en-US" sz="3200" dirty="0" smtClean="0"/>
              <a:t>Results</a:t>
            </a:r>
            <a:endParaRPr lang="en-US" sz="3200" dirty="0"/>
          </a:p>
        </p:txBody>
      </p:sp>
      <p:sp>
        <p:nvSpPr>
          <p:cNvPr id="3" name="Content Placeholder 2"/>
          <p:cNvSpPr>
            <a:spLocks noGrp="1"/>
          </p:cNvSpPr>
          <p:nvPr>
            <p:ph idx="1"/>
          </p:nvPr>
        </p:nvSpPr>
        <p:spPr/>
        <p:txBody>
          <a:bodyPr/>
          <a:lstStyle/>
          <a:p>
            <a:endParaRPr dirty="0" smtClean="0"/>
          </a:p>
          <a:p>
            <a:endParaRPr lang="en-US" dirty="0"/>
          </a:p>
        </p:txBody>
      </p:sp>
      <p:pic>
        <p:nvPicPr>
          <p:cNvPr id="1229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 r="20319" b="65708"/>
          <a:stretch/>
        </p:blipFill>
        <p:spPr bwMode="auto">
          <a:xfrm>
            <a:off x="4914900" y="2065020"/>
            <a:ext cx="3177540" cy="102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descr="C:\Users\ctatosia\Desktop\Final Presentation Senior Design\Actual Measurements\Unmounted\final matc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075" y="2057399"/>
            <a:ext cx="3350151" cy="329184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914900" y="3520440"/>
            <a:ext cx="3676651" cy="646331"/>
          </a:xfrm>
          <a:prstGeom prst="rect">
            <a:avLst/>
          </a:prstGeom>
          <a:noFill/>
        </p:spPr>
        <p:txBody>
          <a:bodyPr wrap="square" rtlCol="0">
            <a:spAutoFit/>
          </a:bodyPr>
          <a:lstStyle/>
          <a:p>
            <a:r>
              <a:rPr lang="en-US" dirty="0" smtClean="0"/>
              <a:t>Z @ 145.310 MHz = 50.93 + j9.7</a:t>
            </a:r>
          </a:p>
          <a:p>
            <a:pPr algn="ctr"/>
            <a:r>
              <a:rPr lang="en-US" dirty="0" smtClean="0"/>
              <a:t>VSWR = 1.18 </a:t>
            </a:r>
            <a:endParaRPr lang="en-US" dirty="0"/>
          </a:p>
        </p:txBody>
      </p:sp>
      <p:sp>
        <p:nvSpPr>
          <p:cNvPr id="9" name="TextBox 8"/>
          <p:cNvSpPr txBox="1"/>
          <p:nvPr/>
        </p:nvSpPr>
        <p:spPr>
          <a:xfrm>
            <a:off x="4914900" y="4526280"/>
            <a:ext cx="3676651" cy="646331"/>
          </a:xfrm>
          <a:prstGeom prst="rect">
            <a:avLst/>
          </a:prstGeom>
          <a:noFill/>
        </p:spPr>
        <p:txBody>
          <a:bodyPr wrap="square" rtlCol="0">
            <a:spAutoFit/>
          </a:bodyPr>
          <a:lstStyle/>
          <a:p>
            <a:r>
              <a:rPr lang="en-US" dirty="0" smtClean="0"/>
              <a:t>Z @ 144.710 MHz = 57.67 – j1.2</a:t>
            </a:r>
          </a:p>
          <a:p>
            <a:pPr algn="ctr"/>
            <a:r>
              <a:rPr lang="en-US" dirty="0" smtClean="0"/>
              <a:t>VSWR = 1.155 </a:t>
            </a:r>
            <a:endParaRPr lang="en-US" dirty="0"/>
          </a:p>
        </p:txBody>
      </p:sp>
    </p:spTree>
    <p:extLst>
      <p:ext uri="{BB962C8B-B14F-4D97-AF65-F5344CB8AC3E}">
        <p14:creationId xmlns:p14="http://schemas.microsoft.com/office/powerpoint/2010/main" val="3469749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Design</a:t>
            </a:r>
            <a:br>
              <a:rPr lang="en-US" dirty="0" smtClean="0"/>
            </a:br>
            <a:endParaRPr lang="en-US" sz="3200" dirty="0"/>
          </a:p>
        </p:txBody>
      </p:sp>
      <p:sp>
        <p:nvSpPr>
          <p:cNvPr id="3" name="Content Placeholder 2"/>
          <p:cNvSpPr>
            <a:spLocks noGrp="1"/>
          </p:cNvSpPr>
          <p:nvPr>
            <p:ph idx="1"/>
          </p:nvPr>
        </p:nvSpPr>
        <p:spPr>
          <a:xfrm>
            <a:off x="549275" y="2276477"/>
            <a:ext cx="3784600" cy="3095624"/>
          </a:xfrm>
        </p:spPr>
        <p:txBody>
          <a:bodyPr>
            <a:normAutofit fontScale="92500"/>
          </a:bodyPr>
          <a:lstStyle/>
          <a:p>
            <a:endParaRPr dirty="0" smtClean="0"/>
          </a:p>
          <a:p>
            <a:pPr fontAlgn="base"/>
            <a:r>
              <a:rPr lang="en-US" dirty="0" smtClean="0"/>
              <a:t>Single element antenna lacks required gain to meet specs</a:t>
            </a:r>
          </a:p>
          <a:p>
            <a:pPr fontAlgn="base"/>
            <a:r>
              <a:rPr lang="en-US" dirty="0" smtClean="0"/>
              <a:t>Final design will consist of a two-element, phased array </a:t>
            </a:r>
          </a:p>
          <a:p>
            <a:pPr fontAlgn="base"/>
            <a:endParaRPr dirty="0" smtClean="0"/>
          </a:p>
          <a:p>
            <a:endParaRPr lang="en-US" dirty="0"/>
          </a:p>
        </p:txBody>
      </p:sp>
      <p:pic>
        <p:nvPicPr>
          <p:cNvPr id="13314" name="Picture 2" descr="C:\Users\ctatosia\Desktop\KK6OWB_TWO_ELEMENT_CPOL_REV_3.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690" y="1914527"/>
            <a:ext cx="3349773" cy="3819524"/>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283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Design</a:t>
            </a:r>
            <a:br>
              <a:rPr lang="en-US" dirty="0" smtClean="0"/>
            </a:br>
            <a:r>
              <a:rPr lang="en-US" sz="3200" dirty="0" smtClean="0"/>
              <a:t>Simulation</a:t>
            </a:r>
            <a:endParaRPr lang="en-US" dirty="0"/>
          </a:p>
        </p:txBody>
      </p:sp>
      <p:pic>
        <p:nvPicPr>
          <p:cNvPr id="14338" name="Picture 2" descr="C:\Users\ctatosia\Desktop\axial.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203" y="1557339"/>
            <a:ext cx="3387365" cy="386238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714203" y="5667373"/>
            <a:ext cx="3724275" cy="369332"/>
          </a:xfrm>
          <a:prstGeom prst="rect">
            <a:avLst/>
          </a:prstGeom>
          <a:noFill/>
        </p:spPr>
        <p:txBody>
          <a:bodyPr wrap="square" rtlCol="0">
            <a:spAutoFit/>
          </a:bodyPr>
          <a:lstStyle/>
          <a:p>
            <a:r>
              <a:rPr lang="en-US" dirty="0" smtClean="0"/>
              <a:t>Axial Ratio = 1 about horizontal</a:t>
            </a:r>
            <a:endParaRPr lang="en-US" dirty="0"/>
          </a:p>
        </p:txBody>
      </p:sp>
      <p:pic>
        <p:nvPicPr>
          <p:cNvPr id="14339" name="Picture 3" descr="C:\Users\ctatosia\Desktop\gai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705" y="1533526"/>
            <a:ext cx="4019120" cy="3867150"/>
          </a:xfrm>
          <a:prstGeom prst="rect">
            <a:avLst/>
          </a:prstGeom>
          <a:noFill/>
          <a:ln w="9525">
            <a:solidFill>
              <a:schemeClr val="tx1"/>
            </a:solidFill>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669178" y="5676896"/>
            <a:ext cx="2162174" cy="369332"/>
          </a:xfrm>
          <a:prstGeom prst="rect">
            <a:avLst/>
          </a:prstGeom>
          <a:noFill/>
        </p:spPr>
        <p:txBody>
          <a:bodyPr wrap="square" rtlCol="0">
            <a:spAutoFit/>
          </a:bodyPr>
          <a:lstStyle/>
          <a:p>
            <a:r>
              <a:rPr lang="en-US" dirty="0" smtClean="0"/>
              <a:t>10.91 </a:t>
            </a:r>
            <a:r>
              <a:rPr lang="en-US" dirty="0" err="1" smtClean="0"/>
              <a:t>dBi</a:t>
            </a:r>
            <a:r>
              <a:rPr lang="en-US" dirty="0" smtClean="0"/>
              <a:t> of gain</a:t>
            </a:r>
            <a:endParaRPr lang="en-US" dirty="0"/>
          </a:p>
        </p:txBody>
      </p:sp>
    </p:spTree>
    <p:extLst>
      <p:ext uri="{BB962C8B-B14F-4D97-AF65-F5344CB8AC3E}">
        <p14:creationId xmlns:p14="http://schemas.microsoft.com/office/powerpoint/2010/main" val="3792052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srcRect/>
          <a:stretch>
            <a:fillRect/>
          </a:stretch>
        </p:blipFill>
        <p:spPr bwMode="auto">
          <a:xfrm>
            <a:off x="1079452" y="636104"/>
            <a:ext cx="6841158" cy="4382257"/>
          </a:xfrm>
          <a:prstGeom prst="rect">
            <a:avLst/>
          </a:prstGeom>
          <a:noFill/>
          <a:ln w="9525">
            <a:noFill/>
            <a:miter lim="800000"/>
            <a:headEnd/>
            <a:tailEnd/>
          </a:ln>
        </p:spPr>
      </p:pic>
      <p:sp>
        <p:nvSpPr>
          <p:cNvPr id="3" name="Title 1"/>
          <p:cNvSpPr>
            <a:spLocks noGrp="1"/>
          </p:cNvSpPr>
          <p:nvPr>
            <p:ph type="title"/>
          </p:nvPr>
        </p:nvSpPr>
        <p:spPr>
          <a:xfrm>
            <a:off x="549275" y="107576"/>
            <a:ext cx="8042276" cy="528528"/>
          </a:xfrm>
        </p:spPr>
        <p:txBody>
          <a:bodyPr/>
          <a:lstStyle/>
          <a:p>
            <a:r>
              <a:rPr lang="en-US" sz="3600" dirty="0" err="1" smtClean="0"/>
              <a:t>RoIP</a:t>
            </a:r>
            <a:r>
              <a:rPr lang="en-US" sz="3600" dirty="0" smtClean="0"/>
              <a:t> System Overview</a:t>
            </a:r>
            <a:endParaRPr lang="en-US" sz="3600" dirty="0">
              <a:solidFill>
                <a:schemeClr val="tx1"/>
              </a:solidFill>
              <a:latin typeface="Century Gothic" panose="020B0502020202020204"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56251"/>
          </a:xfrm>
        </p:spPr>
        <p:txBody>
          <a:bodyPr/>
          <a:lstStyle/>
          <a:p>
            <a:r>
              <a:rPr lang="en-US" dirty="0" smtClean="0"/>
              <a:t>Repeaters</a:t>
            </a:r>
            <a:endParaRPr lang="en-US" dirty="0"/>
          </a:p>
        </p:txBody>
      </p:sp>
      <p:sp>
        <p:nvSpPr>
          <p:cNvPr id="3" name="Content Placeholder 2"/>
          <p:cNvSpPr>
            <a:spLocks noGrp="1"/>
          </p:cNvSpPr>
          <p:nvPr>
            <p:ph idx="1"/>
          </p:nvPr>
        </p:nvSpPr>
        <p:spPr>
          <a:xfrm>
            <a:off x="320674" y="1600201"/>
            <a:ext cx="3603626" cy="4343400"/>
          </a:xfrm>
        </p:spPr>
        <p:txBody>
          <a:bodyPr>
            <a:normAutofit lnSpcReduction="10000"/>
          </a:bodyPr>
          <a:lstStyle/>
          <a:p>
            <a:r>
              <a:rPr lang="en-US" dirty="0" smtClean="0"/>
              <a:t>Widely used in amateur radio for wireless RF amplification</a:t>
            </a:r>
          </a:p>
          <a:p>
            <a:r>
              <a:rPr lang="en-US" dirty="0" smtClean="0"/>
              <a:t>UCSC ARC repeater receives at 144.710 MHz, transmits at 145.310 MHz</a:t>
            </a:r>
          </a:p>
          <a:p>
            <a:r>
              <a:rPr lang="en-US" dirty="0" smtClean="0"/>
              <a:t>Typically rely on line-of-sight communications</a:t>
            </a:r>
          </a:p>
          <a:p>
            <a:endParaRPr lang="en-US" dirty="0"/>
          </a:p>
        </p:txBody>
      </p:sp>
      <p:pic>
        <p:nvPicPr>
          <p:cNvPr id="1027" name="Picture 3" descr="C:\Users\ctatosia\Desktop\repea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2001" y="2138362"/>
            <a:ext cx="4748773" cy="2852737"/>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7379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65850"/>
          </a:xfrm>
        </p:spPr>
        <p:txBody>
          <a:bodyPr/>
          <a:lstStyle/>
          <a:p>
            <a:r>
              <a:rPr lang="en-US" dirty="0" err="1" smtClean="0"/>
              <a:t>Echolink</a:t>
            </a:r>
            <a:r>
              <a:rPr lang="en-US" dirty="0" smtClean="0"/>
              <a:t> Overview</a:t>
            </a:r>
            <a:endParaRPr lang="en-US" dirty="0"/>
          </a:p>
        </p:txBody>
      </p:sp>
      <p:sp>
        <p:nvSpPr>
          <p:cNvPr id="3" name="Content Placeholder 2"/>
          <p:cNvSpPr>
            <a:spLocks noGrp="1"/>
          </p:cNvSpPr>
          <p:nvPr>
            <p:ph idx="1"/>
          </p:nvPr>
        </p:nvSpPr>
        <p:spPr>
          <a:xfrm>
            <a:off x="479701" y="824949"/>
            <a:ext cx="8042276" cy="4343400"/>
          </a:xfrm>
        </p:spPr>
        <p:txBody>
          <a:bodyPr/>
          <a:lstStyle/>
          <a:p>
            <a:endParaRPr dirty="0" smtClean="0"/>
          </a:p>
          <a:p>
            <a:pPr lvl="3" fontAlgn="base"/>
            <a:r>
              <a:rPr dirty="0" smtClean="0"/>
              <a:t>Open source VoIP system for amateur radio users</a:t>
            </a:r>
          </a:p>
          <a:p>
            <a:pPr lvl="3" fontAlgn="base"/>
            <a:r>
              <a:rPr dirty="0" smtClean="0"/>
              <a:t>Originally developed for windows, but later expanded to OS X and linux</a:t>
            </a:r>
          </a:p>
          <a:p>
            <a:pPr lvl="3" fontAlgn="base"/>
            <a:r>
              <a:rPr dirty="0" smtClean="0"/>
              <a:t>Over 200,000 validated users, about 5,000 online at any given time</a:t>
            </a:r>
          </a:p>
          <a:p>
            <a:pPr lvl="3" fontAlgn="base"/>
            <a:r>
              <a:rPr dirty="0" smtClean="0"/>
              <a:t>Security is based on callsign validation</a:t>
            </a:r>
          </a:p>
          <a:p>
            <a:pPr lvl="3" fontAlgn="base"/>
            <a:r>
              <a:rPr dirty="0" smtClean="0"/>
              <a:t>No known cases of malware or viruses from echolink (because it cant accept file data)</a:t>
            </a:r>
          </a:p>
          <a:p>
            <a:pPr>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2445" y="4041913"/>
            <a:ext cx="32385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36033"/>
          </a:xfrm>
        </p:spPr>
        <p:txBody>
          <a:bodyPr/>
          <a:lstStyle/>
          <a:p>
            <a:r>
              <a:rPr lang="en-US" dirty="0" err="1" smtClean="0"/>
              <a:t>Echolink</a:t>
            </a:r>
            <a:r>
              <a:rPr lang="en-US" dirty="0" smtClean="0"/>
              <a:t>: Approach</a:t>
            </a:r>
            <a:endParaRPr lang="en-US" dirty="0"/>
          </a:p>
        </p:txBody>
      </p:sp>
      <p:sp>
        <p:nvSpPr>
          <p:cNvPr id="3" name="Content Placeholder 2"/>
          <p:cNvSpPr>
            <a:spLocks noGrp="1"/>
          </p:cNvSpPr>
          <p:nvPr>
            <p:ph idx="1"/>
          </p:nvPr>
        </p:nvSpPr>
        <p:spPr/>
        <p:txBody>
          <a:bodyPr/>
          <a:lstStyle/>
          <a:p>
            <a:endParaRPr dirty="0" smtClean="0"/>
          </a:p>
          <a:p>
            <a:pPr lvl="3" fontAlgn="base"/>
            <a:r>
              <a:rPr dirty="0" smtClean="0"/>
              <a:t>Linux based single board computer (Raspberry Pi)</a:t>
            </a:r>
          </a:p>
          <a:p>
            <a:pPr lvl="3" fontAlgn="base"/>
            <a:r>
              <a:rPr dirty="0" smtClean="0"/>
              <a:t>Software used is SVX Link, an open source VoIP software package for amatuer radio</a:t>
            </a:r>
          </a:p>
          <a:p>
            <a:pPr lvl="3" fontAlgn="base"/>
            <a:r>
              <a:rPr dirty="0" smtClean="0"/>
              <a:t>Remote activation from field via DTMF commands</a:t>
            </a:r>
          </a:p>
          <a:p>
            <a:pPr lvl="3" fontAlgn="base"/>
            <a:r>
              <a:rPr dirty="0" smtClean="0"/>
              <a:t>Built in DTMF decoder</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79233" y="3385178"/>
            <a:ext cx="2368827" cy="15782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886337"/>
          </a:xfrm>
        </p:spPr>
        <p:txBody>
          <a:bodyPr/>
          <a:lstStyle/>
          <a:p>
            <a:r>
              <a:rPr lang="en-US" dirty="0" err="1" smtClean="0"/>
              <a:t>Echolink</a:t>
            </a:r>
            <a:r>
              <a:rPr lang="en-US" dirty="0" smtClean="0"/>
              <a:t>: Initial Design</a:t>
            </a:r>
            <a:endParaRPr lang="en-US" dirty="0"/>
          </a:p>
        </p:txBody>
      </p:sp>
      <p:sp>
        <p:nvSpPr>
          <p:cNvPr id="3" name="Content Placeholder 2"/>
          <p:cNvSpPr>
            <a:spLocks noGrp="1"/>
          </p:cNvSpPr>
          <p:nvPr>
            <p:ph idx="1"/>
          </p:nvPr>
        </p:nvSpPr>
        <p:spPr>
          <a:xfrm>
            <a:off x="469762" y="1123123"/>
            <a:ext cx="8042276" cy="4343400"/>
          </a:xfrm>
        </p:spPr>
        <p:txBody>
          <a:bodyPr/>
          <a:lstStyle/>
          <a:p>
            <a:endParaRPr dirty="0" smtClean="0"/>
          </a:p>
          <a:p>
            <a:pPr lvl="3" fontAlgn="base"/>
            <a:r>
              <a:rPr dirty="0" smtClean="0"/>
              <a:t>Configured in Raspbian OS</a:t>
            </a:r>
          </a:p>
          <a:p>
            <a:pPr lvl="3" fontAlgn="base"/>
            <a:r>
              <a:rPr dirty="0" smtClean="0"/>
              <a:t>Configured static IP for SSH access on UCSC network</a:t>
            </a:r>
          </a:p>
          <a:p>
            <a:pPr lvl="4" fontAlgn="base"/>
            <a:r>
              <a:rPr dirty="0" smtClean="0"/>
              <a:t>User interface available by SSH</a:t>
            </a:r>
          </a:p>
          <a:p>
            <a:pPr lvl="3" fontAlgn="base"/>
            <a:r>
              <a:rPr dirty="0" smtClean="0"/>
              <a:t>Runs as a Daemon background process</a:t>
            </a:r>
          </a:p>
          <a:p>
            <a:pPr lvl="3" fontAlgn="base"/>
            <a:r>
              <a:rPr dirty="0" smtClean="0"/>
              <a:t>Control signals configured via GPIO pins on Raspberry Pi</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808" y="3610596"/>
            <a:ext cx="5457825" cy="26384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45972"/>
          </a:xfrm>
        </p:spPr>
        <p:txBody>
          <a:bodyPr/>
          <a:lstStyle/>
          <a:p>
            <a:r>
              <a:rPr lang="en-US" dirty="0" err="1" smtClean="0"/>
              <a:t>Echolink</a:t>
            </a:r>
            <a:r>
              <a:rPr lang="en-US" dirty="0" smtClean="0"/>
              <a:t>: Challenges</a:t>
            </a:r>
            <a:endParaRPr lang="en-US" dirty="0"/>
          </a:p>
        </p:txBody>
      </p:sp>
      <p:sp>
        <p:nvSpPr>
          <p:cNvPr id="3" name="Content Placeholder 2"/>
          <p:cNvSpPr>
            <a:spLocks noGrp="1"/>
          </p:cNvSpPr>
          <p:nvPr>
            <p:ph idx="1"/>
          </p:nvPr>
        </p:nvSpPr>
        <p:spPr/>
        <p:txBody>
          <a:bodyPr/>
          <a:lstStyle/>
          <a:p>
            <a:r>
              <a:rPr dirty="0" smtClean="0"/>
              <a:t>Controlling audio output so that both nodes can’t transmit at the same time</a:t>
            </a:r>
            <a:endParaRPr lang="en-US" dirty="0" smtClean="0"/>
          </a:p>
          <a:p>
            <a:r>
              <a:rPr lang="en-US" dirty="0" smtClean="0"/>
              <a:t>Customization to fit our multi-node design</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Star Link </a:t>
            </a:r>
            <a:r>
              <a:rPr lang="en-US" dirty="0" smtClean="0"/>
              <a:t>Overview</a:t>
            </a:r>
            <a:endParaRPr lang="en-US" dirty="0"/>
          </a:p>
        </p:txBody>
      </p:sp>
      <p:sp>
        <p:nvSpPr>
          <p:cNvPr id="3" name="Content Placeholder 2"/>
          <p:cNvSpPr>
            <a:spLocks noGrp="1"/>
          </p:cNvSpPr>
          <p:nvPr>
            <p:ph idx="1"/>
          </p:nvPr>
        </p:nvSpPr>
        <p:spPr/>
        <p:txBody>
          <a:bodyPr>
            <a:normAutofit fontScale="92500"/>
          </a:bodyPr>
          <a:lstStyle/>
          <a:p>
            <a:r>
              <a:rPr lang="en-US" dirty="0"/>
              <a:t>Open source network for licensed amateur radio operators</a:t>
            </a:r>
          </a:p>
          <a:p>
            <a:r>
              <a:rPr lang="en-US" dirty="0"/>
              <a:t>Linux Based Software</a:t>
            </a:r>
          </a:p>
          <a:p>
            <a:r>
              <a:rPr lang="en-US" dirty="0"/>
              <a:t>Digital Signal Processing Software</a:t>
            </a:r>
          </a:p>
          <a:p>
            <a:pPr lvl="1"/>
            <a:r>
              <a:rPr lang="en-US" dirty="0"/>
              <a:t>PL tone decoding</a:t>
            </a:r>
          </a:p>
          <a:p>
            <a:pPr lvl="1"/>
            <a:r>
              <a:rPr lang="en-US" dirty="0"/>
              <a:t>DTMF decoding</a:t>
            </a:r>
          </a:p>
          <a:p>
            <a:r>
              <a:rPr lang="en-US" dirty="0"/>
              <a:t>Asterisk PBX</a:t>
            </a:r>
          </a:p>
          <a:p>
            <a:pPr lvl="1"/>
            <a:r>
              <a:rPr lang="en-US" dirty="0"/>
              <a:t>Software implementation of telephone switching system</a:t>
            </a:r>
          </a:p>
          <a:p>
            <a:pPr lvl="1"/>
            <a:r>
              <a:rPr lang="en-US" dirty="0"/>
              <a:t>Flexible connections via telephone system and internet</a:t>
            </a:r>
          </a:p>
          <a:p>
            <a:pPr lvl="1"/>
            <a:endParaRPr lang="en-US" dirty="0" smtClean="0"/>
          </a:p>
          <a:p>
            <a:pPr lvl="1"/>
            <a:endParaRPr lang="en-US" dirty="0"/>
          </a:p>
        </p:txBody>
      </p:sp>
    </p:spTree>
    <p:extLst>
      <p:ext uri="{BB962C8B-B14F-4D97-AF65-F5344CB8AC3E}">
        <p14:creationId xmlns:p14="http://schemas.microsoft.com/office/powerpoint/2010/main" val="36165271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 and Initial Design</a:t>
            </a:r>
            <a:endParaRPr lang="en-US" dirty="0"/>
          </a:p>
        </p:txBody>
      </p:sp>
      <p:sp>
        <p:nvSpPr>
          <p:cNvPr id="3" name="Content Placeholder 2"/>
          <p:cNvSpPr>
            <a:spLocks noGrp="1"/>
          </p:cNvSpPr>
          <p:nvPr>
            <p:ph idx="1"/>
          </p:nvPr>
        </p:nvSpPr>
        <p:spPr/>
        <p:txBody>
          <a:bodyPr/>
          <a:lstStyle/>
          <a:p>
            <a:r>
              <a:rPr lang="en-US" dirty="0"/>
              <a:t>IRLP</a:t>
            </a:r>
          </a:p>
          <a:p>
            <a:pPr lvl="1"/>
            <a:r>
              <a:rPr lang="en-US" dirty="0"/>
              <a:t>Closed source</a:t>
            </a:r>
          </a:p>
          <a:p>
            <a:pPr lvl="1"/>
            <a:r>
              <a:rPr lang="en-US" dirty="0"/>
              <a:t>Required purchase of their products</a:t>
            </a:r>
          </a:p>
          <a:p>
            <a:r>
              <a:rPr lang="en-US" dirty="0" err="1"/>
              <a:t>Odroid</a:t>
            </a:r>
            <a:r>
              <a:rPr lang="en-US" dirty="0"/>
              <a:t> U3</a:t>
            </a:r>
          </a:p>
          <a:p>
            <a:pPr lvl="1"/>
            <a:r>
              <a:rPr lang="en-US" dirty="0"/>
              <a:t>High Processing Power</a:t>
            </a:r>
          </a:p>
          <a:p>
            <a:pPr lvl="1"/>
            <a:r>
              <a:rPr lang="en-US" dirty="0"/>
              <a:t>CM 108 Audio Codec</a:t>
            </a:r>
          </a:p>
          <a:p>
            <a:pPr lvl="1"/>
            <a:r>
              <a:rPr lang="en-US" dirty="0"/>
              <a:t>U3 I/O Daughter Board for GPIO signals</a:t>
            </a:r>
          </a:p>
          <a:p>
            <a:pPr lvl="2"/>
            <a:r>
              <a:rPr lang="en-US" dirty="0"/>
              <a:t>PTT, COS, MUTE</a:t>
            </a:r>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0617" y="2216426"/>
            <a:ext cx="2418784" cy="2152717"/>
          </a:xfrm>
          <a:prstGeom prst="rect">
            <a:avLst/>
          </a:prstGeom>
          <a:ln>
            <a:noFill/>
          </a:ln>
          <a:effectLst>
            <a:softEdge rad="112500"/>
          </a:effectLst>
        </p:spPr>
      </p:pic>
    </p:spTree>
    <p:extLst>
      <p:ext uri="{BB962C8B-B14F-4D97-AF65-F5344CB8AC3E}">
        <p14:creationId xmlns:p14="http://schemas.microsoft.com/office/powerpoint/2010/main" val="320683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fontScale="92500" lnSpcReduction="20000"/>
          </a:bodyPr>
          <a:lstStyle/>
          <a:p>
            <a:r>
              <a:rPr lang="en-US" dirty="0"/>
              <a:t>Software Installation</a:t>
            </a:r>
          </a:p>
          <a:p>
            <a:pPr lvl="1"/>
            <a:r>
              <a:rPr lang="en-US" dirty="0"/>
              <a:t>Custom Asterisk PBX version and </a:t>
            </a:r>
            <a:r>
              <a:rPr lang="en-US" dirty="0" smtClean="0"/>
              <a:t>repeater controller software, </a:t>
            </a:r>
            <a:r>
              <a:rPr lang="en-US" dirty="0" err="1"/>
              <a:t>AppRPT</a:t>
            </a:r>
            <a:endParaRPr lang="en-US" dirty="0"/>
          </a:p>
          <a:p>
            <a:r>
              <a:rPr lang="en-US" dirty="0"/>
              <a:t>Outdated Software Packages</a:t>
            </a:r>
          </a:p>
          <a:p>
            <a:r>
              <a:rPr lang="en-US" dirty="0"/>
              <a:t>Device Driver Incompatibility</a:t>
            </a:r>
          </a:p>
          <a:p>
            <a:r>
              <a:rPr lang="en-US" dirty="0"/>
              <a:t>Little Documentation</a:t>
            </a:r>
          </a:p>
          <a:p>
            <a:pPr lvl="1"/>
            <a:r>
              <a:rPr lang="en-US" dirty="0"/>
              <a:t>Automatic Installation</a:t>
            </a:r>
          </a:p>
          <a:p>
            <a:pPr lvl="1"/>
            <a:r>
              <a:rPr lang="en-US" dirty="0"/>
              <a:t>No support for </a:t>
            </a:r>
            <a:r>
              <a:rPr lang="en-US" dirty="0" err="1"/>
              <a:t>Odroid</a:t>
            </a:r>
            <a:endParaRPr lang="en-US" dirty="0"/>
          </a:p>
          <a:p>
            <a:r>
              <a:rPr lang="en-US" dirty="0"/>
              <a:t>No support for SBC GPIO configuration</a:t>
            </a:r>
          </a:p>
          <a:p>
            <a:r>
              <a:rPr lang="en-US" dirty="0"/>
              <a:t>UDP Port Access</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2966698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smtClean="0"/>
              <a:t>Linking Interface</a:t>
            </a:r>
            <a:r>
              <a:rPr lang="en-US" dirty="0" smtClean="0"/>
              <a:t> Overview</a:t>
            </a:r>
            <a:endParaRPr lang="en-US" dirty="0"/>
          </a:p>
        </p:txBody>
      </p:sp>
      <p:sp>
        <p:nvSpPr>
          <p:cNvPr id="3" name="Content Placeholder 2"/>
          <p:cNvSpPr>
            <a:spLocks noGrp="1"/>
          </p:cNvSpPr>
          <p:nvPr>
            <p:ph idx="1"/>
          </p:nvPr>
        </p:nvSpPr>
        <p:spPr/>
        <p:txBody>
          <a:bodyPr/>
          <a:lstStyle/>
          <a:p>
            <a:r>
              <a:rPr dirty="0" smtClean="0"/>
              <a:t>Central hub for all audio going between modules (DTMF controller, VoIP nodes) and the repeater  </a:t>
            </a:r>
            <a:endParaRPr lang="en-US" dirty="0" smtClean="0"/>
          </a:p>
          <a:p>
            <a:r>
              <a:rPr lang="en-US" dirty="0" smtClean="0"/>
              <a:t>Handles digital control signals between modules and the repeater</a:t>
            </a:r>
            <a:endParaRPr lang="en-US" dirty="0" smtClean="0"/>
          </a:p>
          <a:p>
            <a:r>
              <a:rPr lang="en-US" dirty="0" smtClean="0"/>
              <a:t>Provides power to other modules within the system</a:t>
            </a:r>
            <a:r>
              <a:rPr dirty="0" smtClean="0"/>
              <a:t> </a:t>
            </a:r>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4" y="107576"/>
            <a:ext cx="8455577" cy="975789"/>
          </a:xfrm>
        </p:spPr>
        <p:txBody>
          <a:bodyPr/>
          <a:lstStyle/>
          <a:p>
            <a:r>
              <a:rPr lang="en-US" dirty="0" smtClean="0"/>
              <a:t>Linking Interface: Approach</a:t>
            </a:r>
            <a:endParaRPr lang="en-US" dirty="0"/>
          </a:p>
        </p:txBody>
      </p:sp>
      <p:sp>
        <p:nvSpPr>
          <p:cNvPr id="3" name="Content Placeholder 2"/>
          <p:cNvSpPr>
            <a:spLocks noGrp="1"/>
          </p:cNvSpPr>
          <p:nvPr>
            <p:ph idx="1"/>
          </p:nvPr>
        </p:nvSpPr>
        <p:spPr/>
        <p:txBody>
          <a:bodyPr/>
          <a:lstStyle/>
          <a:p>
            <a:endParaRPr dirty="0" smtClean="0"/>
          </a:p>
          <a:p>
            <a:pPr lvl="3" fontAlgn="base"/>
            <a:r>
              <a:rPr sz="2400" dirty="0" smtClean="0"/>
              <a:t>Audio distribution amplifier for audio going to modules  </a:t>
            </a:r>
          </a:p>
          <a:p>
            <a:pPr lvl="3" fontAlgn="base"/>
            <a:r>
              <a:rPr sz="2400" dirty="0" smtClean="0"/>
              <a:t>Audio summing amplifier for audio going to the repeater</a:t>
            </a:r>
          </a:p>
          <a:p>
            <a:pPr lvl="3" fontAlgn="base"/>
            <a:r>
              <a:rPr sz="2400" dirty="0" smtClean="0"/>
              <a:t>Embedded logic to prevent simultaneous audio transmission to repeater from VoIP nodes</a:t>
            </a:r>
          </a:p>
          <a:p>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7576"/>
            <a:ext cx="9293087" cy="1336956"/>
          </a:xfrm>
        </p:spPr>
        <p:txBody>
          <a:bodyPr/>
          <a:lstStyle/>
          <a:p>
            <a:r>
              <a:rPr lang="en-US" dirty="0" smtClean="0"/>
              <a:t>Linking Interface</a:t>
            </a:r>
            <a:r>
              <a:rPr lang="en-US" dirty="0" smtClean="0"/>
              <a:t>: </a:t>
            </a:r>
            <a:br>
              <a:rPr lang="en-US" dirty="0" smtClean="0"/>
            </a:br>
            <a:r>
              <a:rPr lang="en-US" dirty="0" smtClean="0"/>
              <a:t>Initial </a:t>
            </a:r>
            <a:r>
              <a:rPr lang="en-US" dirty="0" smtClean="0"/>
              <a:t>Design</a:t>
            </a:r>
            <a:endParaRPr lang="en-US" dirty="0"/>
          </a:p>
        </p:txBody>
      </p:sp>
      <p:sp>
        <p:nvSpPr>
          <p:cNvPr id="3" name="Content Placeholder 2"/>
          <p:cNvSpPr>
            <a:spLocks noGrp="1"/>
          </p:cNvSpPr>
          <p:nvPr>
            <p:ph idx="1"/>
          </p:nvPr>
        </p:nvSpPr>
        <p:spPr/>
        <p:txBody>
          <a:bodyPr/>
          <a:lstStyle/>
          <a:p>
            <a:endParaRPr dirty="0" smtClean="0"/>
          </a:p>
          <a:p>
            <a:pPr lvl="3" fontAlgn="base"/>
            <a:r>
              <a:rPr dirty="0" smtClean="0"/>
              <a:t>3.5mm mono audio jacks for audio connections</a:t>
            </a:r>
          </a:p>
          <a:p>
            <a:pPr lvl="3" fontAlgn="base"/>
            <a:r>
              <a:rPr dirty="0" smtClean="0"/>
              <a:t>Potentiometers (logrithmic, 10k) on audio channels going to repeater to allow for gain control on individual audio channels</a:t>
            </a:r>
          </a:p>
          <a:p>
            <a:pPr lvl="3" fontAlgn="base"/>
            <a:r>
              <a:rPr dirty="0" smtClean="0"/>
              <a:t>If one node is transmitting audio to repeater, other VoIP node is sent a ‘mute’ signal which is interpreted via a GPIO pin on each SBC, in the event that both nodes begin transmitting at the same time, Echolink is given priority</a:t>
            </a:r>
          </a:p>
          <a:p>
            <a:pPr lvl="3" fontAlgn="base"/>
            <a:r>
              <a:rPr dirty="0" smtClean="0"/>
              <a:t>Powered off of the same 12v supply that powers the repeater</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49275" y="107576"/>
            <a:ext cx="8042276" cy="822064"/>
          </a:xfrm>
        </p:spPr>
        <p:txBody>
          <a:bodyPr/>
          <a:lstStyle/>
          <a:p>
            <a:r>
              <a:rPr lang="en-US" dirty="0" smtClean="0"/>
              <a:t>Motivation</a:t>
            </a:r>
            <a:endParaRPr lang="en-US" dirty="0"/>
          </a:p>
        </p:txBody>
      </p:sp>
      <p:sp>
        <p:nvSpPr>
          <p:cNvPr id="8" name="Content Placeholder 7"/>
          <p:cNvSpPr>
            <a:spLocks noGrp="1"/>
          </p:cNvSpPr>
          <p:nvPr>
            <p:ph idx="1"/>
          </p:nvPr>
        </p:nvSpPr>
        <p:spPr>
          <a:xfrm>
            <a:off x="260950" y="1861451"/>
            <a:ext cx="3446076" cy="3024522"/>
          </a:xfrm>
        </p:spPr>
        <p:txBody>
          <a:bodyPr>
            <a:normAutofit fontScale="92500" lnSpcReduction="20000"/>
          </a:bodyPr>
          <a:lstStyle/>
          <a:p>
            <a:r>
              <a:rPr lang="en-US" dirty="0"/>
              <a:t>Degraded signal integrity of the UCSC repeater due to local terrain </a:t>
            </a:r>
          </a:p>
          <a:p>
            <a:r>
              <a:rPr lang="en-US" dirty="0"/>
              <a:t>Provide wider range of connectivity to the repeater and Amateur Radio community</a:t>
            </a:r>
          </a:p>
          <a:p>
            <a:endParaRPr lang="en-US" dirty="0"/>
          </a:p>
        </p:txBody>
      </p:sp>
      <p:pic>
        <p:nvPicPr>
          <p:cNvPr id="5122" name="Picture 2" descr="C:\Users\ctatosia\Desktop\propagation model.PNG" title="Coverage area EM propagation model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2399" y="1645740"/>
            <a:ext cx="4840006" cy="3405333"/>
          </a:xfrm>
          <a:prstGeom prst="rect">
            <a:avLst/>
          </a:prstGeom>
          <a:noFill/>
          <a:ln w="6350">
            <a:solidFill>
              <a:schemeClr val="tx1"/>
            </a:solidFill>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3" name="Picture 3" descr="C:\Users\ctatosia\Desktop\Senior Design\Terrain study\coverage key ver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249" y="4122068"/>
            <a:ext cx="1299156" cy="9290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445210" y="5148649"/>
            <a:ext cx="2479589" cy="230832"/>
          </a:xfrm>
          <a:prstGeom prst="rect">
            <a:avLst/>
          </a:prstGeom>
          <a:noFill/>
        </p:spPr>
        <p:txBody>
          <a:bodyPr wrap="square" rtlCol="0">
            <a:spAutoFit/>
          </a:bodyPr>
          <a:lstStyle/>
          <a:p>
            <a:r>
              <a:rPr lang="en-US" sz="900" i="1" dirty="0" smtClean="0"/>
              <a:t>Coverage area propagation model</a:t>
            </a:r>
            <a:endParaRPr lang="en-US" sz="900" i="1" dirty="0"/>
          </a:p>
        </p:txBody>
      </p:sp>
    </p:spTree>
    <p:extLst>
      <p:ext uri="{BB962C8B-B14F-4D97-AF65-F5344CB8AC3E}">
        <p14:creationId xmlns:p14="http://schemas.microsoft.com/office/powerpoint/2010/main" val="6305605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Interface: Challenges</a:t>
            </a:r>
            <a:endParaRPr lang="en-US" dirty="0"/>
          </a:p>
        </p:txBody>
      </p:sp>
      <p:sp>
        <p:nvSpPr>
          <p:cNvPr id="3" name="Content Placeholder 2"/>
          <p:cNvSpPr>
            <a:spLocks noGrp="1"/>
          </p:cNvSpPr>
          <p:nvPr>
            <p:ph idx="1"/>
          </p:nvPr>
        </p:nvSpPr>
        <p:spPr/>
        <p:txBody>
          <a:bodyPr/>
          <a:lstStyle/>
          <a:p>
            <a:endParaRPr dirty="0" smtClean="0"/>
          </a:p>
          <a:p>
            <a:pPr lvl="3" fontAlgn="base"/>
            <a:r>
              <a:rPr sz="2400" dirty="0" smtClean="0"/>
              <a:t>Control logic on first 1st rev was over complicated and needed simplification</a:t>
            </a:r>
          </a:p>
          <a:p>
            <a:pPr lvl="3" fontAlgn="base"/>
            <a:r>
              <a:rPr sz="2400" dirty="0" smtClean="0"/>
              <a:t>The LM-2936 LDO didn’t give a steady 3.3v rail.  Required additional capacitors to filter out high </a:t>
            </a:r>
            <a:r>
              <a:rPr sz="2400" dirty="0" smtClean="0"/>
              <a:t>frequencies</a:t>
            </a:r>
            <a:endParaRPr lang="en-US" sz="2400" dirty="0" smtClean="0"/>
          </a:p>
          <a:p>
            <a:pPr lvl="3" fontAlgn="base"/>
            <a:r>
              <a:rPr lang="en-US" sz="2400" dirty="0" smtClean="0"/>
              <a:t>Heat dissipation from voltage regulators powering SBCs </a:t>
            </a:r>
            <a:endParaRPr sz="2400" dirty="0" smtClean="0"/>
          </a:p>
          <a:p>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Linking Interface:</a:t>
            </a:r>
            <a:br>
              <a:rPr lang="en-US" dirty="0" smtClean="0"/>
            </a:br>
            <a:r>
              <a:rPr lang="en-US" dirty="0" smtClean="0"/>
              <a:t>Final Design</a:t>
            </a:r>
            <a:endParaRPr lang="en-US" dirty="0"/>
          </a:p>
        </p:txBody>
      </p:sp>
      <p:sp>
        <p:nvSpPr>
          <p:cNvPr id="3" name="Content Placeholder 2"/>
          <p:cNvSpPr>
            <a:spLocks noGrp="1"/>
          </p:cNvSpPr>
          <p:nvPr>
            <p:ph idx="1"/>
          </p:nvPr>
        </p:nvSpPr>
        <p:spPr/>
        <p:txBody>
          <a:bodyPr/>
          <a:lstStyle/>
          <a:p>
            <a:endParaRPr dirty="0" smtClean="0"/>
          </a:p>
          <a:p>
            <a:pPr lvl="3" fontAlgn="base"/>
            <a:r>
              <a:rPr sz="2400" dirty="0" smtClean="0"/>
              <a:t>Linking interface also provides power for the SBCs and DTMF controller</a:t>
            </a:r>
          </a:p>
          <a:p>
            <a:pPr lvl="3" fontAlgn="base"/>
            <a:r>
              <a:rPr sz="2400" dirty="0" smtClean="0"/>
              <a:t>Linking interface has DTMF controller stacked on top of it as daughter board</a:t>
            </a:r>
          </a:p>
          <a:p>
            <a:pPr lvl="3" fontAlgn="base"/>
            <a:r>
              <a:rPr sz="2400" dirty="0" smtClean="0"/>
              <a:t>Linking interface, DTMF controller, and SBCs are all within same casing</a:t>
            </a:r>
          </a:p>
          <a:p>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p:cNvPicPr>
            <a:picLocks noChangeAspect="1" noChangeArrowheads="1"/>
          </p:cNvPicPr>
          <p:nvPr/>
        </p:nvPicPr>
        <p:blipFill>
          <a:blip r:embed="rId2"/>
          <a:srcRect/>
          <a:stretch>
            <a:fillRect/>
          </a:stretch>
        </p:blipFill>
        <p:spPr bwMode="auto">
          <a:xfrm>
            <a:off x="-5430" y="31854"/>
            <a:ext cx="9149430" cy="6826146"/>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Final printed circuit board fabrication</a:t>
            </a:r>
          </a:p>
          <a:p>
            <a:r>
              <a:rPr lang="en-US" dirty="0" smtClean="0"/>
              <a:t>Permanent system enclosures</a:t>
            </a:r>
          </a:p>
          <a:p>
            <a:r>
              <a:rPr lang="en-US" dirty="0" smtClean="0"/>
              <a:t>Mount and test </a:t>
            </a:r>
            <a:r>
              <a:rPr lang="en-US" dirty="0" err="1" smtClean="0"/>
              <a:t>mutli</a:t>
            </a:r>
            <a:r>
              <a:rPr lang="en-US" dirty="0"/>
              <a:t>-</a:t>
            </a:r>
            <a:r>
              <a:rPr lang="en-US" dirty="0" smtClean="0"/>
              <a:t>element antenna array</a:t>
            </a:r>
            <a:endParaRPr lang="en-US" dirty="0"/>
          </a:p>
        </p:txBody>
      </p:sp>
    </p:spTree>
    <p:extLst>
      <p:ext uri="{BB962C8B-B14F-4D97-AF65-F5344CB8AC3E}">
        <p14:creationId xmlns:p14="http://schemas.microsoft.com/office/powerpoint/2010/main" val="1107053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549275" y="1600201"/>
            <a:ext cx="8042276" cy="2345634"/>
          </a:xfrm>
        </p:spPr>
        <p:txBody>
          <a:bodyPr>
            <a:normAutofit/>
          </a:bodyPr>
          <a:lstStyle/>
          <a:p>
            <a:r>
              <a:rPr lang="en-US" dirty="0" smtClean="0"/>
              <a:t>Stephen Petersen (</a:t>
            </a:r>
            <a:r>
              <a:rPr lang="en-US" dirty="0" smtClean="0"/>
              <a:t>AC6P)</a:t>
            </a:r>
            <a:endParaRPr lang="en-US" dirty="0" smtClean="0"/>
          </a:p>
          <a:p>
            <a:r>
              <a:rPr lang="en-US" dirty="0" smtClean="0"/>
              <a:t>Jeff </a:t>
            </a:r>
            <a:r>
              <a:rPr lang="en-US" dirty="0" err="1" smtClean="0"/>
              <a:t>Bertalotto</a:t>
            </a:r>
            <a:r>
              <a:rPr lang="en-US" dirty="0" smtClean="0"/>
              <a:t> (KK6JGXXX)</a:t>
            </a:r>
          </a:p>
          <a:p>
            <a:r>
              <a:rPr lang="en-US" dirty="0" smtClean="0"/>
              <a:t>Local Amateur </a:t>
            </a:r>
            <a:r>
              <a:rPr lang="en-US" dirty="0" smtClean="0"/>
              <a:t>Radio Community </a:t>
            </a:r>
          </a:p>
        </p:txBody>
      </p:sp>
    </p:spTree>
    <p:extLst>
      <p:ext uri="{BB962C8B-B14F-4D97-AF65-F5344CB8AC3E}">
        <p14:creationId xmlns:p14="http://schemas.microsoft.com/office/powerpoint/2010/main" val="21019559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Demonstration</a:t>
            </a:r>
            <a:endParaRPr lang="en-US" dirty="0"/>
          </a:p>
        </p:txBody>
      </p:sp>
    </p:spTree>
    <p:extLst>
      <p:ext uri="{BB962C8B-B14F-4D97-AF65-F5344CB8AC3E}">
        <p14:creationId xmlns:p14="http://schemas.microsoft.com/office/powerpoint/2010/main" val="36571384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spTree>
    <p:extLst>
      <p:ext uri="{BB962C8B-B14F-4D97-AF65-F5344CB8AC3E}">
        <p14:creationId xmlns:p14="http://schemas.microsoft.com/office/powerpoint/2010/main" val="2251258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Modular System Design</a:t>
            </a:r>
          </a:p>
          <a:p>
            <a:r>
              <a:rPr lang="en-US" dirty="0" smtClean="0"/>
              <a:t>Numerical EM Code Simulation</a:t>
            </a:r>
          </a:p>
          <a:p>
            <a:r>
              <a:rPr lang="en-US" dirty="0" smtClean="0"/>
              <a:t>Augmentation of UCSC Repeater System</a:t>
            </a:r>
          </a:p>
          <a:p>
            <a:r>
              <a:rPr lang="en-US" dirty="0" smtClean="0"/>
              <a:t>Permanent Installation </a:t>
            </a:r>
            <a:endParaRPr lang="en-US" dirty="0"/>
          </a:p>
        </p:txBody>
      </p:sp>
      <p:sp>
        <p:nvSpPr>
          <p:cNvPr id="5" name="Title 1"/>
          <p:cNvSpPr>
            <a:spLocks noGrp="1"/>
          </p:cNvSpPr>
          <p:nvPr>
            <p:ph type="title"/>
          </p:nvPr>
        </p:nvSpPr>
        <p:spPr/>
        <p:txBody>
          <a:bodyPr/>
          <a:lstStyle/>
          <a:p>
            <a:r>
              <a:rPr lang="en-US" sz="3600" dirty="0" smtClean="0">
                <a:solidFill>
                  <a:schemeClr val="bg2">
                    <a:lumMod val="50000"/>
                  </a:schemeClr>
                </a:solidFill>
                <a:latin typeface="Century Gothic" panose="020B0502020202020204" pitchFamily="34" charset="0"/>
              </a:rPr>
              <a:t>Approach</a:t>
            </a:r>
            <a:endParaRPr lang="en-US" sz="3600" dirty="0">
              <a:solidFill>
                <a:schemeClr val="bg2">
                  <a:lumMod val="50000"/>
                </a:schemeClr>
              </a:solidFill>
              <a:latin typeface="Century Gothic" panose="020B0502020202020204" pitchFamily="34" charset="0"/>
            </a:endParaRPr>
          </a:p>
        </p:txBody>
      </p:sp>
    </p:spTree>
    <p:extLst>
      <p:ext uri="{BB962C8B-B14F-4D97-AF65-F5344CB8AC3E}">
        <p14:creationId xmlns:p14="http://schemas.microsoft.com/office/powerpoint/2010/main" val="36630930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225425" indent="-225425">
              <a:buClr>
                <a:srgbClr val="FFC000"/>
              </a:buClr>
              <a:buFont typeface="Wingdings" panose="05000000000000000000" pitchFamily="2" charset="2"/>
              <a:buChar char="§"/>
            </a:pPr>
            <a:r>
              <a:rPr lang="en-US" dirty="0" smtClean="0">
                <a:latin typeface="Century Gothic" pitchFamily="34" charset="0"/>
              </a:rPr>
              <a:t>Circularly polarized antenna array</a:t>
            </a:r>
          </a:p>
          <a:p>
            <a:pPr marL="225425" indent="-225425">
              <a:buClr>
                <a:srgbClr val="FFC000"/>
              </a:buClr>
              <a:buFont typeface="Wingdings" panose="05000000000000000000" pitchFamily="2" charset="2"/>
              <a:buChar char="§"/>
            </a:pPr>
            <a:r>
              <a:rPr lang="en-US" dirty="0">
                <a:latin typeface="Century Gothic" pitchFamily="34" charset="0"/>
              </a:rPr>
              <a:t>Antenna switching </a:t>
            </a:r>
            <a:r>
              <a:rPr lang="en-US" dirty="0" smtClean="0">
                <a:latin typeface="Century Gothic" pitchFamily="34" charset="0"/>
              </a:rPr>
              <a:t>circuit</a:t>
            </a:r>
          </a:p>
          <a:p>
            <a:pPr marL="225425" indent="-225425">
              <a:buClr>
                <a:srgbClr val="FFC000"/>
              </a:buClr>
              <a:buFont typeface="Wingdings" panose="05000000000000000000" pitchFamily="2" charset="2"/>
              <a:buChar char="§"/>
            </a:pPr>
            <a:r>
              <a:rPr lang="en-US" dirty="0" smtClean="0">
                <a:latin typeface="Century Gothic" pitchFamily="34" charset="0"/>
              </a:rPr>
              <a:t>DTMF controller</a:t>
            </a:r>
          </a:p>
          <a:p>
            <a:pPr marL="225425" indent="-225425">
              <a:buClr>
                <a:srgbClr val="FFC000"/>
              </a:buClr>
              <a:buFont typeface="Wingdings" panose="05000000000000000000" pitchFamily="2" charset="2"/>
              <a:buChar char="§"/>
            </a:pPr>
            <a:r>
              <a:rPr lang="en-US" dirty="0" err="1" smtClean="0">
                <a:latin typeface="Century Gothic" pitchFamily="34" charset="0"/>
              </a:rPr>
              <a:t>RoIP</a:t>
            </a:r>
            <a:r>
              <a:rPr lang="en-US" dirty="0" smtClean="0">
                <a:latin typeface="Century Gothic" pitchFamily="34" charset="0"/>
              </a:rPr>
              <a:t> nodes</a:t>
            </a:r>
          </a:p>
          <a:p>
            <a:pPr marL="225425" indent="-225425">
              <a:buClr>
                <a:srgbClr val="FFC000"/>
              </a:buClr>
              <a:buFont typeface="Wingdings" panose="05000000000000000000" pitchFamily="2" charset="2"/>
              <a:buChar char="§"/>
            </a:pPr>
            <a:r>
              <a:rPr lang="en-US" dirty="0" smtClean="0">
                <a:latin typeface="Century Gothic" pitchFamily="34" charset="0"/>
              </a:rPr>
              <a:t>Audio linking Interface</a:t>
            </a:r>
          </a:p>
          <a:p>
            <a:pPr marL="0" indent="0">
              <a:buClr>
                <a:srgbClr val="FFC000"/>
              </a:buClr>
              <a:buNone/>
            </a:pPr>
            <a:endParaRPr lang="en-US" dirty="0" smtClean="0">
              <a:latin typeface="Century Gothic" pitchFamily="34" charset="0"/>
            </a:endParaRPr>
          </a:p>
          <a:p>
            <a:pPr marL="225425" indent="-225425">
              <a:buClr>
                <a:srgbClr val="FFC000"/>
              </a:buClr>
              <a:buFont typeface="Wingdings" panose="05000000000000000000" pitchFamily="2" charset="2"/>
              <a:buChar char="§"/>
            </a:pPr>
            <a:endParaRPr lang="en-US" dirty="0" smtClean="0">
              <a:latin typeface="Century Gothic" pitchFamily="34" charset="0"/>
            </a:endParaRPr>
          </a:p>
          <a:p>
            <a:pPr marL="225425" indent="-225425">
              <a:buClr>
                <a:srgbClr val="FFC000"/>
              </a:buClr>
              <a:buFont typeface="Wingdings" panose="05000000000000000000" pitchFamily="2" charset="2"/>
              <a:buChar char="§"/>
            </a:pPr>
            <a:endParaRPr lang="en-US" dirty="0" smtClean="0">
              <a:latin typeface="Century Gothic" pitchFamily="34" charset="0"/>
            </a:endParaRPr>
          </a:p>
          <a:p>
            <a:pPr>
              <a:buClr>
                <a:srgbClr val="FFC000"/>
              </a:buClr>
              <a:buFont typeface="Wingdings" panose="05000000000000000000" pitchFamily="2" charset="2"/>
              <a:buChar char="§"/>
            </a:pPr>
            <a:endParaRPr lang="en-US" dirty="0">
              <a:latin typeface="Century Gothic" pitchFamily="34" charset="0"/>
            </a:endParaRPr>
          </a:p>
        </p:txBody>
      </p:sp>
      <p:sp>
        <p:nvSpPr>
          <p:cNvPr id="5" name="Title 1"/>
          <p:cNvSpPr>
            <a:spLocks noGrp="1"/>
          </p:cNvSpPr>
          <p:nvPr>
            <p:ph type="title"/>
          </p:nvPr>
        </p:nvSpPr>
        <p:spPr>
          <a:xfrm>
            <a:off x="549275" y="107576"/>
            <a:ext cx="8042276" cy="928205"/>
          </a:xfrm>
        </p:spPr>
        <p:txBody>
          <a:bodyPr/>
          <a:lstStyle/>
          <a:p>
            <a:r>
              <a:rPr lang="en-US" sz="3600" dirty="0" smtClean="0">
                <a:solidFill>
                  <a:schemeClr val="tx1"/>
                </a:solidFill>
                <a:latin typeface="Century Gothic" panose="020B0502020202020204" pitchFamily="34" charset="0"/>
              </a:rPr>
              <a:t>System Overview</a:t>
            </a:r>
            <a:endParaRPr lang="en-US" sz="3600"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845702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lT1bl254xz52fLqg93Ar6u2R12c1oV-li-DBuT6gVvNX6_ggZGAjuRRTGIDDY3QdWjXOTt3EINBdF2vgpa4WUNzePaagI-fjGEsoc4yWERzFakK1OW2bvbbhyQ4se0Np2bq0zh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203" y="381044"/>
            <a:ext cx="8790142" cy="385302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549275" y="107576"/>
            <a:ext cx="8042276" cy="806824"/>
          </a:xfrm>
          <a:solidFill>
            <a:schemeClr val="bg1"/>
          </a:solidFill>
        </p:spPr>
        <p:txBody>
          <a:bodyPr/>
          <a:lstStyle/>
          <a:p>
            <a:r>
              <a:rPr lang="en-US" dirty="0" smtClean="0"/>
              <a:t>Challenges</a:t>
            </a:r>
            <a:endParaRPr lang="en-US" dirty="0"/>
          </a:p>
        </p:txBody>
      </p:sp>
    </p:spTree>
    <p:extLst>
      <p:ext uri="{BB962C8B-B14F-4D97-AF65-F5344CB8AC3E}">
        <p14:creationId xmlns:p14="http://schemas.microsoft.com/office/powerpoint/2010/main" val="7867463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107576"/>
            <a:ext cx="8042276" cy="926094"/>
          </a:xfrm>
        </p:spPr>
        <p:txBody>
          <a:bodyPr/>
          <a:lstStyle/>
          <a:p>
            <a:r>
              <a:rPr lang="en-US" dirty="0" smtClean="0"/>
              <a:t>DTMF Controller</a:t>
            </a:r>
            <a:endParaRPr lang="en-US" dirty="0"/>
          </a:p>
        </p:txBody>
      </p:sp>
      <p:sp>
        <p:nvSpPr>
          <p:cNvPr id="3" name="Content Placeholder 2"/>
          <p:cNvSpPr>
            <a:spLocks noGrp="1"/>
          </p:cNvSpPr>
          <p:nvPr>
            <p:ph idx="1"/>
          </p:nvPr>
        </p:nvSpPr>
        <p:spPr/>
        <p:txBody>
          <a:bodyPr/>
          <a:lstStyle/>
          <a:p>
            <a:r>
              <a:rPr lang="en-US" dirty="0"/>
              <a:t>Central control for the antenna switching system</a:t>
            </a:r>
          </a:p>
          <a:p>
            <a:r>
              <a:rPr lang="en-US" dirty="0"/>
              <a:t>Decodes DTMF Sequences</a:t>
            </a:r>
          </a:p>
          <a:p>
            <a:pPr lvl="1"/>
            <a:r>
              <a:rPr lang="en-US" dirty="0"/>
              <a:t>Verifies DTMF sequences through hardware and switches between the VPOL  and CPOL antenna upon an appropriate sequence</a:t>
            </a:r>
          </a:p>
          <a:p>
            <a:pPr lvl="1"/>
            <a:r>
              <a:rPr lang="en-US" dirty="0"/>
              <a:t>Closed Loop Feedback</a:t>
            </a:r>
          </a:p>
          <a:p>
            <a:pPr marL="0" indent="0">
              <a:buNone/>
            </a:pPr>
            <a:r>
              <a:rPr lang="en-US" dirty="0"/>
              <a:t>	</a:t>
            </a:r>
          </a:p>
        </p:txBody>
      </p:sp>
    </p:spTree>
    <p:extLst>
      <p:ext uri="{BB962C8B-B14F-4D97-AF65-F5344CB8AC3E}">
        <p14:creationId xmlns:p14="http://schemas.microsoft.com/office/powerpoint/2010/main" val="28897434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a:t>
            </a:r>
            <a:r>
              <a:rPr lang="en-US" dirty="0" smtClean="0"/>
              <a:t>and Implementation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a:t>Initial Design included DTMF decoder chip MT8870 and an Atmega328P</a:t>
            </a:r>
          </a:p>
          <a:p>
            <a:pPr lvl="1"/>
            <a:r>
              <a:rPr lang="en-US" dirty="0" err="1"/>
              <a:t>Atmega</a:t>
            </a:r>
            <a:r>
              <a:rPr lang="en-US" dirty="0"/>
              <a:t> 328P provides enough GPIO ports for desired inputs, outputs, and additional pins for future work</a:t>
            </a:r>
          </a:p>
          <a:p>
            <a:pPr lvl="1"/>
            <a:r>
              <a:rPr lang="en-US" dirty="0" err="1"/>
              <a:t>Atmega</a:t>
            </a:r>
            <a:r>
              <a:rPr lang="en-US" dirty="0"/>
              <a:t> 328P inputs are compatible with Decoder outputs</a:t>
            </a:r>
          </a:p>
          <a:p>
            <a:r>
              <a:rPr lang="en-US" dirty="0"/>
              <a:t>Software</a:t>
            </a:r>
          </a:p>
          <a:p>
            <a:pPr lvl="1"/>
            <a:r>
              <a:rPr lang="en-US" dirty="0"/>
              <a:t>Incoming DTMF Tones</a:t>
            </a:r>
          </a:p>
          <a:p>
            <a:pPr lvl="1"/>
            <a:r>
              <a:rPr lang="en-US" dirty="0"/>
              <a:t>Prep Antenna Switching process upon correct sequence</a:t>
            </a:r>
          </a:p>
          <a:p>
            <a:pPr lvl="1"/>
            <a:r>
              <a:rPr lang="en-US" dirty="0"/>
              <a:t>Inhibit repeater during the switching of antennas</a:t>
            </a:r>
          </a:p>
          <a:p>
            <a:pPr lvl="1"/>
            <a:r>
              <a:rPr lang="en-US" dirty="0"/>
              <a:t>Verify Successful Switch with feedback from Switching Circuit</a:t>
            </a:r>
          </a:p>
          <a:p>
            <a:pPr lvl="1"/>
            <a:endParaRPr lang="en-US" dirty="0" smtClean="0"/>
          </a:p>
          <a:p>
            <a:endParaRPr lang="en-US" dirty="0" smtClean="0"/>
          </a:p>
        </p:txBody>
      </p:sp>
    </p:spTree>
    <p:extLst>
      <p:ext uri="{BB962C8B-B14F-4D97-AF65-F5344CB8AC3E}">
        <p14:creationId xmlns:p14="http://schemas.microsoft.com/office/powerpoint/2010/main" val="33545012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eeze">
  <a:themeElements>
    <a:clrScheme name="Breeze">
      <a:dk1>
        <a:sysClr val="windowText" lastClr="000000"/>
      </a:dk1>
      <a:lt1>
        <a:sysClr val="window" lastClr="FFFFFF"/>
      </a:lt1>
      <a:dk2>
        <a:srgbClr val="09213B"/>
      </a:dk2>
      <a:lt2>
        <a:srgbClr val="D5EDF4"/>
      </a:lt2>
      <a:accent1>
        <a:srgbClr val="2C7C9F"/>
      </a:accent1>
      <a:accent2>
        <a:srgbClr val="244A58"/>
      </a:accent2>
      <a:accent3>
        <a:srgbClr val="E2751D"/>
      </a:accent3>
      <a:accent4>
        <a:srgbClr val="FFB400"/>
      </a:accent4>
      <a:accent5>
        <a:srgbClr val="7EB606"/>
      </a:accent5>
      <a:accent6>
        <a:srgbClr val="C00000"/>
      </a:accent6>
      <a:hlink>
        <a:srgbClr val="7030A0"/>
      </a:hlink>
      <a:folHlink>
        <a:srgbClr val="00B0F0"/>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Breeze">
      <a:fillStyleLst>
        <a:solidFill>
          <a:schemeClr val="phClr"/>
        </a:solidFill>
        <a:gradFill rotWithShape="1">
          <a:gsLst>
            <a:gs pos="31000">
              <a:schemeClr val="phClr">
                <a:tint val="100000"/>
                <a:shade val="100000"/>
                <a:satMod val="120000"/>
              </a:schemeClr>
            </a:gs>
            <a:gs pos="100000">
              <a:schemeClr val="phClr">
                <a:tint val="50000"/>
                <a:satMod val="150000"/>
              </a:schemeClr>
            </a:gs>
          </a:gsLst>
          <a:lin ang="5400000" scaled="1"/>
        </a:gradFill>
        <a:gradFill rotWithShape="1">
          <a:gsLst>
            <a:gs pos="0">
              <a:schemeClr val="phClr">
                <a:shade val="100000"/>
                <a:satMod val="120000"/>
              </a:schemeClr>
            </a:gs>
            <a:gs pos="69000">
              <a:schemeClr val="phClr">
                <a:tint val="80000"/>
                <a:shade val="100000"/>
                <a:satMod val="150000"/>
              </a:schemeClr>
            </a:gs>
            <a:gs pos="100000">
              <a:schemeClr val="phClr">
                <a:tint val="50000"/>
                <a:shade val="100000"/>
                <a:satMod val="150000"/>
              </a:schemeClr>
            </a:gs>
          </a:gsLst>
          <a:path path="circle">
            <a:fillToRect l="100000" t="100000" r="100000" b="100000"/>
          </a:path>
        </a:gradFill>
      </a:fillStyleLst>
      <a:lnStyleLst>
        <a:ln w="12700" cap="flat" cmpd="sng" algn="ctr">
          <a:solidFill>
            <a:schemeClr val="phClr">
              <a:shade val="95000"/>
              <a:satMod val="105000"/>
            </a:schemeClr>
          </a:solidFill>
          <a:prstDash val="solid"/>
        </a:ln>
        <a:ln w="25400" cap="flat" cmpd="dbl" algn="ctr">
          <a:solidFill>
            <a:schemeClr val="phClr"/>
          </a:solidFill>
          <a:prstDash val="solid"/>
        </a:ln>
        <a:ln w="31750" cap="flat" cmpd="dbl" algn="ctr">
          <a:solidFill>
            <a:schemeClr val="phClr"/>
          </a:solidFill>
          <a:prstDash val="solid"/>
        </a:ln>
      </a:lnStyleLst>
      <a:effectStyleLst>
        <a:effectStyle>
          <a:effectLst/>
        </a:effectStyle>
        <a:effectStyle>
          <a:effectLst>
            <a:outerShdw blurRad="63500" dist="25400" dir="5400000" sx="101000" sy="101000" rotWithShape="0">
              <a:srgbClr val="000000">
                <a:alpha val="40000"/>
              </a:srgbClr>
            </a:outerShdw>
          </a:effectLst>
        </a:effectStyle>
        <a:effectStyle>
          <a:effectLst>
            <a:innerShdw blurRad="127000" dist="25400" dir="13500000">
              <a:srgbClr val="C0C0C0">
                <a:alpha val="75000"/>
              </a:srgbClr>
            </a:innerShdw>
            <a:outerShdw blurRad="88900" dist="25400" dir="5400000" sx="102000" sy="102000" algn="ctr" rotWithShape="0">
              <a:srgbClr val="C0C0C0">
                <a:alpha val="40000"/>
              </a:srgbClr>
            </a:outerShdw>
          </a:effectLst>
          <a:scene3d>
            <a:camera prst="perspectiveLeft" fov="300000"/>
            <a:lightRig rig="soft" dir="l">
              <a:rot lat="0" lon="0" rev="4200000"/>
            </a:lightRig>
          </a:scene3d>
          <a:sp3d extrusionH="38100" prstMaterial="powder">
            <a:bevelT w="50800" h="88900" prst="convex"/>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1">
            <a:duotone>
              <a:schemeClr val="phClr">
                <a:shade val="40000"/>
                <a:satMod val="400000"/>
              </a:schemeClr>
              <a:schemeClr val="phClr">
                <a:tint val="10000"/>
                <a:satMod val="20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Paper</Template>
  <TotalTime>585</TotalTime>
  <Words>1106</Words>
  <Application>Microsoft Office PowerPoint</Application>
  <PresentationFormat>On-screen Show (4:3)</PresentationFormat>
  <Paragraphs>215</Paragraphs>
  <Slides>46</Slides>
  <Notes>0</Notes>
  <HiddenSlides>0</HiddenSlides>
  <MMClips>0</MMClip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Breeze</vt:lpstr>
      <vt:lpstr>PowerPoint Presentation</vt:lpstr>
      <vt:lpstr>Amateur Radio</vt:lpstr>
      <vt:lpstr>Repeaters</vt:lpstr>
      <vt:lpstr>Motivation</vt:lpstr>
      <vt:lpstr>Approach</vt:lpstr>
      <vt:lpstr>System Overview</vt:lpstr>
      <vt:lpstr>Challenges</vt:lpstr>
      <vt:lpstr>DTMF Controller</vt:lpstr>
      <vt:lpstr>Design and Implementation</vt:lpstr>
      <vt:lpstr>Challenges</vt:lpstr>
      <vt:lpstr>DTMF Software State Diagram</vt:lpstr>
      <vt:lpstr>Results / Final Design</vt:lpstr>
      <vt:lpstr>Switching Circuit Overview</vt:lpstr>
      <vt:lpstr>Initial Design and Implementation</vt:lpstr>
      <vt:lpstr>Challenges</vt:lpstr>
      <vt:lpstr>Final Design</vt:lpstr>
      <vt:lpstr>Vertical Antenna </vt:lpstr>
      <vt:lpstr>Vertical Antenna </vt:lpstr>
      <vt:lpstr>CPOL Antenna </vt:lpstr>
      <vt:lpstr>CPOL Antenna Design Specifications</vt:lpstr>
      <vt:lpstr>CPOL Antenna Approach</vt:lpstr>
      <vt:lpstr>Initial Design Simulation Results</vt:lpstr>
      <vt:lpstr>Results Feed Impedance</vt:lpstr>
      <vt:lpstr>Impedance Matching Network Simulation</vt:lpstr>
      <vt:lpstr>Impedance Matching Network Results</vt:lpstr>
      <vt:lpstr>Impedance Matching Network Results</vt:lpstr>
      <vt:lpstr>Final Design </vt:lpstr>
      <vt:lpstr>Final Design Simulation</vt:lpstr>
      <vt:lpstr>RoIP System Overview</vt:lpstr>
      <vt:lpstr>Echolink Overview</vt:lpstr>
      <vt:lpstr>Echolink: Approach</vt:lpstr>
      <vt:lpstr>Echolink: Initial Design</vt:lpstr>
      <vt:lpstr>Echolink: Challenges</vt:lpstr>
      <vt:lpstr>All Star Link Overview</vt:lpstr>
      <vt:lpstr>Approach and Initial Design</vt:lpstr>
      <vt:lpstr>Challenges</vt:lpstr>
      <vt:lpstr>Linking Interface Overview</vt:lpstr>
      <vt:lpstr>Linking Interface: Approach</vt:lpstr>
      <vt:lpstr>Linking Interface:  Initial Design</vt:lpstr>
      <vt:lpstr>Linking Interface: Challenges</vt:lpstr>
      <vt:lpstr>Linking Interface: Final Design</vt:lpstr>
      <vt:lpstr>PowerPoint Presentation</vt:lpstr>
      <vt:lpstr>Future Work</vt:lpstr>
      <vt:lpstr>Acknowledgements</vt:lpstr>
      <vt:lpstr>System Demonstration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basehead music</dc:creator>
  <cp:lastModifiedBy>Timothy Grattan Bodkin</cp:lastModifiedBy>
  <cp:revision>31</cp:revision>
  <dcterms:created xsi:type="dcterms:W3CDTF">2015-06-02T01:20:17Z</dcterms:created>
  <dcterms:modified xsi:type="dcterms:W3CDTF">2015-06-02T22:04:40Z</dcterms:modified>
</cp:coreProperties>
</file>